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Montserrat ExtraBold" panose="00000900000000000000" pitchFamily="2" charset="0"/>
      <p:bold r:id="rId17"/>
      <p:boldItalic r:id="rId18"/>
    </p:embeddedFont>
    <p:embeddedFont>
      <p:font typeface="Montserrat Medium" panose="000006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D4AFD-81E0-1D76-C86A-4D747346F15E}" v="54" dt="2023-01-11T12:26:13.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240"/>
        <p:guide pos="57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c3271c3bc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c3271c3bc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c3271c3bc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c3271c3bc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c3271c3bc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c3271c3bc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c3271c3bc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c3271c3bc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c63b6249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c63b6249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c3271c3b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c3271c3b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c3271c3bc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c3271c3bc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c3271c3bc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c3271c3bc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c3271c3bc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c3271c3bc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c3271c3bc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c3271c3bc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c3271c3bc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c3271c3bc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c3271c3b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c3271c3b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3271c3bc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c3271c3bc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0"/>
            <a:ext cx="17041200" cy="41052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24000"/>
            </a:lvl1pPr>
            <a:lvl2pPr lvl="1" algn="ctr">
              <a:spcBef>
                <a:spcPts val="0"/>
              </a:spcBef>
              <a:spcAft>
                <a:spcPts val="0"/>
              </a:spcAft>
              <a:buSzPts val="24000"/>
              <a:buNone/>
              <a:defRPr sz="24000"/>
            </a:lvl2pPr>
            <a:lvl3pPr lvl="2" algn="ctr">
              <a:spcBef>
                <a:spcPts val="0"/>
              </a:spcBef>
              <a:spcAft>
                <a:spcPts val="0"/>
              </a:spcAft>
              <a:buSzPts val="24000"/>
              <a:buNone/>
              <a:defRPr sz="24000"/>
            </a:lvl3pPr>
            <a:lvl4pPr lvl="3" algn="ctr">
              <a:spcBef>
                <a:spcPts val="0"/>
              </a:spcBef>
              <a:spcAft>
                <a:spcPts val="0"/>
              </a:spcAft>
              <a:buSzPts val="24000"/>
              <a:buNone/>
              <a:defRPr sz="24000"/>
            </a:lvl4pPr>
            <a:lvl5pPr lvl="4" algn="ctr">
              <a:spcBef>
                <a:spcPts val="0"/>
              </a:spcBef>
              <a:spcAft>
                <a:spcPts val="0"/>
              </a:spcAft>
              <a:buSzPts val="24000"/>
              <a:buNone/>
              <a:defRPr sz="24000"/>
            </a:lvl5pPr>
            <a:lvl6pPr lvl="5" algn="ctr">
              <a:spcBef>
                <a:spcPts val="0"/>
              </a:spcBef>
              <a:spcAft>
                <a:spcPts val="0"/>
              </a:spcAft>
              <a:buSzPts val="24000"/>
              <a:buNone/>
              <a:defRPr sz="24000"/>
            </a:lvl6pPr>
            <a:lvl7pPr lvl="6" algn="ctr">
              <a:spcBef>
                <a:spcPts val="0"/>
              </a:spcBef>
              <a:spcAft>
                <a:spcPts val="0"/>
              </a:spcAft>
              <a:buSzPts val="24000"/>
              <a:buNone/>
              <a:defRPr sz="24000"/>
            </a:lvl7pPr>
            <a:lvl8pPr lvl="7" algn="ctr">
              <a:spcBef>
                <a:spcPts val="0"/>
              </a:spcBef>
              <a:spcAft>
                <a:spcPts val="0"/>
              </a:spcAft>
              <a:buSzPts val="24000"/>
              <a:buNone/>
              <a:defRPr sz="24000"/>
            </a:lvl8pPr>
            <a:lvl9pPr lvl="8" algn="ctr">
              <a:spcBef>
                <a:spcPts val="0"/>
              </a:spcBef>
              <a:spcAft>
                <a:spcPts val="0"/>
              </a:spcAft>
              <a:buSzPts val="24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182850" tIns="182850" rIns="182850" bIns="182850" anchor="t" anchorCtr="0">
            <a:normAutofit/>
          </a:bodyPr>
          <a:lstStyle>
            <a:lvl1pPr marL="457200" lvl="0" indent="-457200" algn="ctr">
              <a:spcBef>
                <a:spcPts val="0"/>
              </a:spcBef>
              <a:spcAft>
                <a:spcPts val="0"/>
              </a:spcAft>
              <a:buSzPts val="3600"/>
              <a:buChar char="●"/>
              <a:defRPr/>
            </a:lvl1pPr>
            <a:lvl2pPr marL="914400" lvl="1" indent="-406400" algn="ctr">
              <a:spcBef>
                <a:spcPts val="0"/>
              </a:spcBef>
              <a:spcAft>
                <a:spcPts val="0"/>
              </a:spcAft>
              <a:buSzPts val="2800"/>
              <a:buChar char="○"/>
              <a:defRPr/>
            </a:lvl2pPr>
            <a:lvl3pPr marL="1371600" lvl="2" indent="-406400" algn="ctr">
              <a:spcBef>
                <a:spcPts val="0"/>
              </a:spcBef>
              <a:spcAft>
                <a:spcPts val="0"/>
              </a:spcAft>
              <a:buSzPts val="2800"/>
              <a:buChar char="■"/>
              <a:defRPr/>
            </a:lvl3pPr>
            <a:lvl4pPr marL="1828800" lvl="3" indent="-406400" algn="ctr">
              <a:spcBef>
                <a:spcPts val="0"/>
              </a:spcBef>
              <a:spcAft>
                <a:spcPts val="0"/>
              </a:spcAft>
              <a:buSzPts val="2800"/>
              <a:buChar char="●"/>
              <a:defRPr/>
            </a:lvl4pPr>
            <a:lvl5pPr marL="2286000" lvl="4" indent="-406400" algn="ctr">
              <a:spcBef>
                <a:spcPts val="0"/>
              </a:spcBef>
              <a:spcAft>
                <a:spcPts val="0"/>
              </a:spcAft>
              <a:buSzPts val="2800"/>
              <a:buChar char="○"/>
              <a:defRPr/>
            </a:lvl5pPr>
            <a:lvl6pPr marL="2743200" lvl="5" indent="-406400" algn="ctr">
              <a:spcBef>
                <a:spcPts val="0"/>
              </a:spcBef>
              <a:spcAft>
                <a:spcPts val="0"/>
              </a:spcAft>
              <a:buSzPts val="2800"/>
              <a:buChar char="■"/>
              <a:defRPr/>
            </a:lvl6pPr>
            <a:lvl7pPr marL="3200400" lvl="6" indent="-406400" algn="ctr">
              <a:spcBef>
                <a:spcPts val="0"/>
              </a:spcBef>
              <a:spcAft>
                <a:spcPts val="0"/>
              </a:spcAft>
              <a:buSzPts val="2800"/>
              <a:buChar char="●"/>
              <a:defRPr/>
            </a:lvl7pPr>
            <a:lvl8pPr marL="3657600" lvl="7" indent="-406400" algn="ctr">
              <a:spcBef>
                <a:spcPts val="0"/>
              </a:spcBef>
              <a:spcAft>
                <a:spcPts val="0"/>
              </a:spcAft>
              <a:buSzPts val="2800"/>
              <a:buChar char="○"/>
              <a:defRPr/>
            </a:lvl8pPr>
            <a:lvl9pPr marL="4114800" lvl="8" indent="-406400" algn="ctr">
              <a:spcBef>
                <a:spcPts val="0"/>
              </a:spcBef>
              <a:spcAft>
                <a:spcPts val="0"/>
              </a:spcAft>
              <a:buSzPts val="28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182850" tIns="182850" rIns="182850" bIns="182850" anchor="t"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182850" tIns="182850" rIns="182850" bIns="182850" anchor="ctr" anchorCtr="0">
            <a:norm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182850" tIns="182850" rIns="182850" bIns="182850" anchor="ctr"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182850" tIns="182850" rIns="182850" bIns="182850" anchor="ctr" anchorCtr="0">
            <a:normAutofit/>
          </a:bodyPr>
          <a:lstStyle>
            <a:lvl1pPr marL="457200" lvl="0" indent="-228600">
              <a:lnSpc>
                <a:spcPct val="100000"/>
              </a:lnSpc>
              <a:spcBef>
                <a:spcPts val="0"/>
              </a:spcBef>
              <a:spcAft>
                <a:spcPts val="0"/>
              </a:spcAft>
              <a:buSzPts val="36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hyperlink" Target="https://open-research-europe.ec.europa.e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v2.sherpa.ac.uk/" TargetMode="External"/><Relationship Id="rId4" Type="http://schemas.openxmlformats.org/officeDocument/2006/relationships/hyperlink" Target="https://repozytorium.umk.p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hyperlink" Target="https://research-and-innovation.ec.europa.eu/strategy/strategy-2020-2024/our-digital-future/european-research-area_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ask-open-science.org/" TargetMode="External"/><Relationship Id="rId4" Type="http://schemas.openxmlformats.org/officeDocument/2006/relationships/hyperlink" Target="https://www.bu.umk.pl/otwarta-nauk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hyperlink" Target="https://ror.org/0102mm77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body" idx="4294967295"/>
          </p:nvPr>
        </p:nvSpPr>
        <p:spPr>
          <a:xfrm>
            <a:off x="1558500" y="999200"/>
            <a:ext cx="6507600" cy="12102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6200">
                <a:solidFill>
                  <a:schemeClr val="lt1"/>
                </a:solidFill>
                <a:latin typeface="Montserrat ExtraBold"/>
                <a:ea typeface="Montserrat ExtraBold"/>
                <a:cs typeface="Montserrat ExtraBold"/>
                <a:sym typeface="Montserrat ExtraBold"/>
              </a:rPr>
              <a:t>HAPPY 2023 !!!</a:t>
            </a:r>
            <a:endParaRPr sz="6200">
              <a:solidFill>
                <a:schemeClr val="lt1"/>
              </a:solidFill>
            </a:endParaRPr>
          </a:p>
        </p:txBody>
      </p:sp>
      <p:sp>
        <p:nvSpPr>
          <p:cNvPr id="55" name="Google Shape;55;p13"/>
          <p:cNvSpPr txBox="1">
            <a:spLocks noGrp="1"/>
          </p:cNvSpPr>
          <p:nvPr>
            <p:ph type="body" idx="4294967295"/>
          </p:nvPr>
        </p:nvSpPr>
        <p:spPr>
          <a:xfrm>
            <a:off x="1763100" y="4474875"/>
            <a:ext cx="5805900" cy="18960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es" sz="1600" i="1">
                <a:solidFill>
                  <a:srgbClr val="B7B7B7"/>
                </a:solidFill>
                <a:latin typeface="Montserrat Medium"/>
                <a:ea typeface="Montserrat Medium"/>
                <a:cs typeface="Montserrat Medium"/>
                <a:sym typeface="Montserrat Medium"/>
              </a:rPr>
              <a:t>The images of this calendar have been generated with AI (more precisely, with Dalle and Midjourney).  If you want to learn more about this process, you can find the prompts used for each month in the last page .</a:t>
            </a:r>
            <a:endParaRPr sz="1600" i="1">
              <a:solidFill>
                <a:srgbClr val="B7B7B7"/>
              </a:solidFill>
              <a:latin typeface="Montserrat Medium"/>
              <a:ea typeface="Montserrat Medium"/>
              <a:cs typeface="Montserrat Medium"/>
              <a:sym typeface="Montserrat Medium"/>
            </a:endParaRPr>
          </a:p>
        </p:txBody>
      </p:sp>
      <p:sp>
        <p:nvSpPr>
          <p:cNvPr id="56" name="Google Shape;56;p13"/>
          <p:cNvSpPr/>
          <p:nvPr/>
        </p:nvSpPr>
        <p:spPr>
          <a:xfrm>
            <a:off x="-701375" y="5565900"/>
            <a:ext cx="8864700" cy="4857300"/>
          </a:xfrm>
          <a:prstGeom prst="rtTriangl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a:blip r:embed="rId4">
            <a:alphaModFix/>
          </a:blip>
          <a:stretch>
            <a:fillRect/>
          </a:stretch>
        </p:blipFill>
        <p:spPr>
          <a:xfrm>
            <a:off x="347275" y="7540121"/>
            <a:ext cx="4211748" cy="2513074"/>
          </a:xfrm>
          <a:prstGeom prst="rect">
            <a:avLst/>
          </a:prstGeom>
          <a:noFill/>
          <a:ln>
            <a:noFill/>
          </a:ln>
        </p:spPr>
      </p:pic>
      <p:sp>
        <p:nvSpPr>
          <p:cNvPr id="58" name="Google Shape;58;p13"/>
          <p:cNvSpPr txBox="1"/>
          <p:nvPr/>
        </p:nvSpPr>
        <p:spPr>
          <a:xfrm>
            <a:off x="1188300" y="2786525"/>
            <a:ext cx="6955500" cy="1111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2800">
                <a:solidFill>
                  <a:srgbClr val="A888DD"/>
                </a:solidFill>
              </a:rPr>
              <a:t>Join the YUFERING project’s journey to Open Science </a:t>
            </a:r>
            <a:endParaRPr sz="2800">
              <a:solidFill>
                <a:srgbClr val="A888DD"/>
              </a:solidFill>
            </a:endParaRPr>
          </a:p>
        </p:txBody>
      </p:sp>
      <p:pic>
        <p:nvPicPr>
          <p:cNvPr id="60" name="Google Shape;60;p13"/>
          <p:cNvPicPr preferRelativeResize="0"/>
          <p:nvPr/>
        </p:nvPicPr>
        <p:blipFill>
          <a:blip r:embed="rId5">
            <a:alphaModFix/>
          </a:blip>
          <a:stretch>
            <a:fillRect/>
          </a:stretch>
        </p:blipFill>
        <p:spPr>
          <a:xfrm>
            <a:off x="16541688" y="9544100"/>
            <a:ext cx="1442800" cy="509100"/>
          </a:xfrm>
          <a:prstGeom prst="rect">
            <a:avLst/>
          </a:prstGeom>
          <a:noFill/>
          <a:ln>
            <a:noFill/>
          </a:ln>
        </p:spPr>
      </p:pic>
      <p:sp>
        <p:nvSpPr>
          <p:cNvPr id="61" name="Google Shape;61;p13"/>
          <p:cNvSpPr txBox="1"/>
          <p:nvPr/>
        </p:nvSpPr>
        <p:spPr>
          <a:xfrm>
            <a:off x="8995925" y="9416475"/>
            <a:ext cx="7341300" cy="7902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s" i="1">
                <a:solidFill>
                  <a:srgbClr val="B7B7B7"/>
                </a:solidFill>
                <a:latin typeface="Montserrat Medium"/>
                <a:ea typeface="Montserrat Medium"/>
                <a:cs typeface="Montserrat Medium"/>
                <a:sym typeface="Montserrat Medium"/>
              </a:rPr>
              <a:t> This project has received funding from the European Union’s Horizon 2020 research and innovation programme under grant agreement No 101016967</a:t>
            </a:r>
            <a:endParaRPr i="1">
              <a:solidFill>
                <a:srgbClr val="B7B7B7"/>
              </a:solidFill>
              <a:latin typeface="Montserrat Medium"/>
              <a:ea typeface="Montserrat Medium"/>
              <a:cs typeface="Montserrat Medium"/>
              <a:sym typeface="Montserrat Medium"/>
            </a:endParaRPr>
          </a:p>
        </p:txBody>
      </p:sp>
      <p:pic>
        <p:nvPicPr>
          <p:cNvPr id="62" name="Google Shape;62;p13"/>
          <p:cNvPicPr preferRelativeResize="0"/>
          <p:nvPr/>
        </p:nvPicPr>
        <p:blipFill rotWithShape="1">
          <a:blip r:embed="rId6">
            <a:alphaModFix/>
          </a:blip>
          <a:srcRect l="16177" t="12396" r="15188" b="22870"/>
          <a:stretch/>
        </p:blipFill>
        <p:spPr>
          <a:xfrm>
            <a:off x="8066100" y="9458345"/>
            <a:ext cx="929826" cy="620682"/>
          </a:xfrm>
          <a:prstGeom prst="rect">
            <a:avLst/>
          </a:prstGeom>
          <a:noFill/>
          <a:ln>
            <a:noFill/>
          </a:ln>
        </p:spPr>
      </p:pic>
      <p:pic>
        <p:nvPicPr>
          <p:cNvPr id="2" name="Obraz 2" descr="Obraz zawierający tekst&#10;&#10;Opis wygenerowany automatycznie">
            <a:extLst>
              <a:ext uri="{FF2B5EF4-FFF2-40B4-BE49-F238E27FC236}">
                <a16:creationId xmlns:a16="http://schemas.microsoft.com/office/drawing/2014/main" id="{B186360C-FBD7-72E7-6534-177F9CBB8F77}"/>
              </a:ext>
            </a:extLst>
          </p:cNvPr>
          <p:cNvPicPr>
            <a:picLocks noChangeAspect="1"/>
          </p:cNvPicPr>
          <p:nvPr/>
        </p:nvPicPr>
        <p:blipFill>
          <a:blip r:embed="rId7"/>
          <a:stretch>
            <a:fillRect/>
          </a:stretch>
        </p:blipFill>
        <p:spPr>
          <a:xfrm>
            <a:off x="15174022" y="221229"/>
            <a:ext cx="2743200" cy="11187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body" idx="1"/>
          </p:nvPr>
        </p:nvSpPr>
        <p:spPr>
          <a:xfrm>
            <a:off x="2396400" y="8229100"/>
            <a:ext cx="4481100" cy="12102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SzPts val="935"/>
              <a:buNone/>
            </a:pPr>
            <a:r>
              <a:rPr lang="es" sz="2000">
                <a:solidFill>
                  <a:schemeClr val="dk1"/>
                </a:solidFill>
                <a:latin typeface="Montserrat ExtraBold"/>
                <a:ea typeface="Montserrat ExtraBold"/>
                <a:cs typeface="Montserrat ExtraBold"/>
                <a:sym typeface="Montserrat ExtraBold"/>
              </a:rPr>
              <a:t>Openness is a clear invitation to quality, rigor and transparency</a:t>
            </a:r>
            <a:endParaRPr sz="2000">
              <a:solidFill>
                <a:schemeClr val="dk1"/>
              </a:solidFill>
            </a:endParaRPr>
          </a:p>
        </p:txBody>
      </p:sp>
      <p:sp>
        <p:nvSpPr>
          <p:cNvPr id="125" name="Google Shape;125;p22"/>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1600" i="1">
                <a:solidFill>
                  <a:schemeClr val="dk1"/>
                </a:solidFill>
                <a:latin typeface="Montserrat Medium"/>
                <a:ea typeface="Montserrat Medium"/>
                <a:cs typeface="Montserrat Medium"/>
                <a:sym typeface="Montserrat Medium"/>
              </a:rPr>
              <a:t>Open peer review implies greater responsibility and is based on trust and respect and promotes good Open Science practices, such as collaboration and recognition. Find out how open peer review works in ORE (</a:t>
            </a:r>
            <a:r>
              <a:rPr lang="es" sz="1600" i="1" u="sng">
                <a:solidFill>
                  <a:schemeClr val="lt1"/>
                </a:solid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open-research-europe.ec.europa.eu</a:t>
            </a:r>
            <a:r>
              <a:rPr lang="es" sz="1600" i="1">
                <a:solidFill>
                  <a:schemeClr val="dk1"/>
                </a:solidFill>
                <a:latin typeface="Montserrat Medium"/>
                <a:ea typeface="Montserrat Medium"/>
                <a:cs typeface="Montserrat Medium"/>
                <a:sym typeface="Montserrat Medium"/>
              </a:rPr>
              <a:t>), EC open access publishing platform.</a:t>
            </a:r>
            <a:endParaRPr sz="1600" i="1">
              <a:solidFill>
                <a:schemeClr val="dk1"/>
              </a:solidFill>
              <a:latin typeface="Montserrat Medium"/>
              <a:ea typeface="Montserrat Medium"/>
              <a:cs typeface="Montserrat Medium"/>
              <a:sym typeface="Montserrat Medium"/>
            </a:endParaRPr>
          </a:p>
        </p:txBody>
      </p:sp>
      <p:pic>
        <p:nvPicPr>
          <p:cNvPr id="126" name="Google Shape;126;p22"/>
          <p:cNvPicPr preferRelativeResize="0"/>
          <p:nvPr/>
        </p:nvPicPr>
        <p:blipFill>
          <a:blip r:embed="rId5">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B53266D1-BE26-E5F1-4BFA-2A02E7036627}"/>
              </a:ext>
            </a:extLst>
          </p:cNvPr>
          <p:cNvPicPr>
            <a:picLocks noChangeAspect="1"/>
          </p:cNvPicPr>
          <p:nvPr/>
        </p:nvPicPr>
        <p:blipFill>
          <a:blip r:embed="rId6"/>
          <a:stretch>
            <a:fillRect/>
          </a:stretch>
        </p:blipFill>
        <p:spPr>
          <a:xfrm>
            <a:off x="16581863" y="277690"/>
            <a:ext cx="1377176" cy="11591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body" idx="1"/>
          </p:nvPr>
        </p:nvSpPr>
        <p:spPr>
          <a:xfrm>
            <a:off x="2396400" y="8229100"/>
            <a:ext cx="4481100" cy="1210200"/>
          </a:xfrm>
          <a:prstGeom prst="rect">
            <a:avLst/>
          </a:prstGeom>
        </p:spPr>
        <p:txBody>
          <a:bodyPr spcFirstLastPara="1" wrap="square" lIns="182850" tIns="182850" rIns="182850" bIns="182850" anchor="t" anchorCtr="0">
            <a:noAutofit/>
          </a:bodyPr>
          <a:lstStyle/>
          <a:p>
            <a:pPr marL="0" lvl="0" indent="0" algn="l" rtl="0">
              <a:lnSpc>
                <a:spcPct val="95000"/>
              </a:lnSpc>
              <a:spcBef>
                <a:spcPts val="0"/>
              </a:spcBef>
              <a:spcAft>
                <a:spcPts val="2400"/>
              </a:spcAft>
              <a:buSzPts val="935"/>
              <a:buNone/>
            </a:pPr>
            <a:r>
              <a:rPr lang="es" sz="2100">
                <a:solidFill>
                  <a:schemeClr val="dk1"/>
                </a:solidFill>
                <a:latin typeface="Montserrat ExtraBold"/>
                <a:ea typeface="Montserrat ExtraBold"/>
                <a:cs typeface="Montserrat ExtraBold"/>
                <a:sym typeface="Montserrat ExtraBold"/>
              </a:rPr>
              <a:t>Open access to publications (OA) remains a core element of Open Science</a:t>
            </a:r>
            <a:endParaRPr sz="2100">
              <a:solidFill>
                <a:schemeClr val="dk1"/>
              </a:solidFill>
            </a:endParaRPr>
          </a:p>
        </p:txBody>
      </p:sp>
      <p:sp>
        <p:nvSpPr>
          <p:cNvPr id="132" name="Google Shape;132;p23"/>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indent="0">
              <a:spcAft>
                <a:spcPts val="2400"/>
              </a:spcAft>
              <a:buNone/>
            </a:pPr>
            <a:r>
              <a:rPr lang="es" sz="1600" i="1" err="1">
                <a:solidFill>
                  <a:schemeClr val="dk1"/>
                </a:solidFill>
                <a:latin typeface="Montserrat Medium"/>
                <a:ea typeface="Montserrat Medium"/>
                <a:cs typeface="Montserrat Medium"/>
                <a:sym typeface="Montserrat Medium"/>
              </a:rPr>
              <a:t>Join</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the</a:t>
            </a:r>
            <a:r>
              <a:rPr lang="es" sz="1600" i="1">
                <a:solidFill>
                  <a:schemeClr val="dk1"/>
                </a:solidFill>
                <a:latin typeface="Montserrat Medium"/>
                <a:ea typeface="Montserrat Medium"/>
                <a:cs typeface="Montserrat Medium"/>
                <a:sym typeface="Montserrat Medium"/>
              </a:rPr>
              <a:t> Open Access </a:t>
            </a:r>
            <a:r>
              <a:rPr lang="es" sz="1600" i="1" err="1">
                <a:solidFill>
                  <a:schemeClr val="dk1"/>
                </a:solidFill>
                <a:latin typeface="Montserrat Medium"/>
                <a:ea typeface="Montserrat Medium"/>
                <a:cs typeface="Montserrat Medium"/>
                <a:sym typeface="Montserrat Medium"/>
              </a:rPr>
              <a:t>week</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Always</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upload</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your</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publications</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to</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the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institutional</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repository</a:t>
            </a:r>
            <a:r>
              <a:rPr lang="es" sz="1600" i="1">
                <a:solidFill>
                  <a:schemeClr val="dk1"/>
                </a:solidFill>
                <a:latin typeface="Montserrat Medium"/>
                <a:ea typeface="Montserrat Medium"/>
                <a:cs typeface="Montserrat Medium"/>
                <a:sym typeface="Montserrat Medium"/>
              </a:rPr>
              <a:t> (</a:t>
            </a:r>
            <a:r>
              <a:rPr lang="es" sz="1600">
                <a:latin typeface="Montserrat Medium"/>
                <a:ea typeface="Montserrat Medium"/>
                <a:sym typeface="Montserrat Medium"/>
                <a:hlinkClick r:id="rId4"/>
              </a:rPr>
              <a:t>https://repozytorium.umk.pl/</a:t>
            </a:r>
            <a:r>
              <a:rPr lang="es" sz="1600" i="1">
                <a:solidFill>
                  <a:schemeClr val="dk1"/>
                </a:solidFill>
                <a:latin typeface="Montserrat Medium"/>
                <a:ea typeface="Montserrat Medium"/>
                <a:sym typeface="Montserrat Medium"/>
              </a:rPr>
              <a:t>)</a:t>
            </a:r>
            <a:r>
              <a:rPr lang="es" sz="1600" i="1">
                <a:solidFill>
                  <a:schemeClr val="dk1"/>
                </a:solidFill>
                <a:latin typeface="Montserrat Medium"/>
                <a:ea typeface="Montserrat Medium"/>
                <a:cs typeface="Montserrat Medium"/>
                <a:sym typeface="Montserrat Medium"/>
              </a:rPr>
              <a:t> and </a:t>
            </a:r>
            <a:r>
              <a:rPr lang="es" sz="1600" i="1" err="1">
                <a:solidFill>
                  <a:schemeClr val="dk1"/>
                </a:solidFill>
                <a:latin typeface="Montserrat Medium"/>
                <a:ea typeface="Montserrat Medium"/>
                <a:cs typeface="Montserrat Medium"/>
                <a:sym typeface="Montserrat Medium"/>
              </a:rPr>
              <a:t>retain</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your</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rights</a:t>
            </a:r>
            <a:r>
              <a:rPr lang="es" sz="1600" i="1">
                <a:solidFill>
                  <a:schemeClr val="dk1"/>
                </a:solidFill>
                <a:latin typeface="Montserrat Medium"/>
                <a:ea typeface="Montserrat Medium"/>
                <a:cs typeface="Montserrat Medium"/>
                <a:sym typeface="Montserrat Medium"/>
              </a:rPr>
              <a:t> as </a:t>
            </a:r>
            <a:r>
              <a:rPr lang="es" sz="1600" i="1" err="1">
                <a:solidFill>
                  <a:schemeClr val="dk1"/>
                </a:solidFill>
                <a:latin typeface="Montserrat Medium"/>
                <a:ea typeface="Montserrat Medium"/>
                <a:cs typeface="Montserrat Medium"/>
                <a:sym typeface="Montserrat Medium"/>
              </a:rPr>
              <a:t>long</a:t>
            </a:r>
            <a:r>
              <a:rPr lang="es" sz="1600" i="1">
                <a:solidFill>
                  <a:schemeClr val="dk1"/>
                </a:solidFill>
                <a:latin typeface="Montserrat Medium"/>
                <a:ea typeface="Montserrat Medium"/>
                <a:cs typeface="Montserrat Medium"/>
                <a:sym typeface="Montserrat Medium"/>
              </a:rPr>
              <a:t> as </a:t>
            </a:r>
            <a:r>
              <a:rPr lang="es" sz="1600" i="1" err="1">
                <a:solidFill>
                  <a:schemeClr val="dk1"/>
                </a:solidFill>
                <a:latin typeface="Montserrat Medium"/>
                <a:ea typeface="Montserrat Medium"/>
                <a:cs typeface="Montserrat Medium"/>
                <a:sym typeface="Montserrat Medium"/>
              </a:rPr>
              <a:t>you</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publish</a:t>
            </a:r>
            <a:r>
              <a:rPr lang="es" sz="1600" i="1">
                <a:solidFill>
                  <a:schemeClr val="dk1"/>
                </a:solidFill>
                <a:latin typeface="Montserrat Medium"/>
                <a:ea typeface="Montserrat Medium"/>
                <a:cs typeface="Montserrat Medium"/>
                <a:sym typeface="Montserrat Medium"/>
              </a:rPr>
              <a:t> in </a:t>
            </a:r>
            <a:r>
              <a:rPr lang="es" sz="1600" i="1" err="1">
                <a:solidFill>
                  <a:schemeClr val="dk1"/>
                </a:solidFill>
                <a:latin typeface="Montserrat Medium"/>
                <a:ea typeface="Montserrat Medium"/>
                <a:cs typeface="Montserrat Medium"/>
                <a:sym typeface="Montserrat Medium"/>
              </a:rPr>
              <a:t>scientific</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publishers</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with</a:t>
            </a:r>
            <a:r>
              <a:rPr lang="es" sz="1600" i="1">
                <a:solidFill>
                  <a:schemeClr val="dk1"/>
                </a:solidFill>
                <a:latin typeface="Montserrat Medium"/>
                <a:ea typeface="Montserrat Medium"/>
                <a:cs typeface="Montserrat Medium"/>
                <a:sym typeface="Montserrat Medium"/>
              </a:rPr>
              <a:t> a </a:t>
            </a:r>
            <a:r>
              <a:rPr lang="es" sz="1600" i="1" err="1">
                <a:solidFill>
                  <a:schemeClr val="dk1"/>
                </a:solidFill>
                <a:latin typeface="Montserrat Medium"/>
                <a:ea typeface="Montserrat Medium"/>
                <a:cs typeface="Montserrat Medium"/>
                <a:sym typeface="Montserrat Medium"/>
              </a:rPr>
              <a:t>subscription</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model</a:t>
            </a:r>
            <a:r>
              <a:rPr lang="es" sz="1600" i="1">
                <a:solidFill>
                  <a:schemeClr val="dk1"/>
                </a:solidFill>
                <a:latin typeface="Montserrat Medium"/>
                <a:ea typeface="Montserrat Medium"/>
                <a:cs typeface="Montserrat Medium"/>
                <a:sym typeface="Montserrat Medium"/>
              </a:rPr>
              <a:t>. Ask, </a:t>
            </a:r>
            <a:r>
              <a:rPr lang="es" sz="1600" i="1" err="1">
                <a:solidFill>
                  <a:schemeClr val="dk1"/>
                </a:solidFill>
                <a:latin typeface="Montserrat Medium"/>
                <a:ea typeface="Montserrat Medium"/>
                <a:cs typeface="Montserrat Medium"/>
                <a:sym typeface="Montserrat Medium"/>
              </a:rPr>
              <a:t>reflect</a:t>
            </a:r>
            <a:r>
              <a:rPr lang="es" sz="1600" i="1">
                <a:solidFill>
                  <a:schemeClr val="dk1"/>
                </a:solidFill>
                <a:latin typeface="Montserrat Medium"/>
                <a:ea typeface="Montserrat Medium"/>
                <a:cs typeface="Montserrat Medium"/>
                <a:sym typeface="Montserrat Medium"/>
              </a:rPr>
              <a:t> and open </a:t>
            </a:r>
            <a:r>
              <a:rPr lang="es" sz="1600" i="1" err="1">
                <a:solidFill>
                  <a:schemeClr val="dk1"/>
                </a:solidFill>
                <a:latin typeface="Montserrat Medium"/>
                <a:ea typeface="Montserrat Medium"/>
                <a:cs typeface="Montserrat Medium"/>
                <a:sym typeface="Montserrat Medium"/>
              </a:rPr>
              <a:t>your</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publications</a:t>
            </a:r>
            <a:r>
              <a:rPr lang="es" sz="1600" i="1">
                <a:solidFill>
                  <a:schemeClr val="dk1"/>
                </a:solidFill>
                <a:latin typeface="Montserrat Medium"/>
                <a:ea typeface="Montserrat Medium"/>
                <a:cs typeface="Montserrat Medium"/>
                <a:sym typeface="Montserrat Medium"/>
              </a:rPr>
              <a:t> as </a:t>
            </a:r>
            <a:r>
              <a:rPr lang="es" sz="1600" i="1" err="1">
                <a:solidFill>
                  <a:schemeClr val="dk1"/>
                </a:solidFill>
                <a:latin typeface="Montserrat Medium"/>
                <a:ea typeface="Montserrat Medium"/>
                <a:cs typeface="Montserrat Medium"/>
                <a:sym typeface="Montserrat Medium"/>
              </a:rPr>
              <a:t>soon</a:t>
            </a:r>
            <a:r>
              <a:rPr lang="es" sz="1600" i="1">
                <a:solidFill>
                  <a:schemeClr val="dk1"/>
                </a:solidFill>
                <a:latin typeface="Montserrat Medium"/>
                <a:ea typeface="Montserrat Medium"/>
                <a:cs typeface="Montserrat Medium"/>
                <a:sym typeface="Montserrat Medium"/>
              </a:rPr>
              <a:t> as </a:t>
            </a:r>
            <a:r>
              <a:rPr lang="es" sz="1600" i="1" err="1">
                <a:solidFill>
                  <a:schemeClr val="dk1"/>
                </a:solidFill>
                <a:latin typeface="Montserrat Medium"/>
                <a:ea typeface="Montserrat Medium"/>
                <a:cs typeface="Montserrat Medium"/>
                <a:sym typeface="Montserrat Medium"/>
              </a:rPr>
              <a:t>possible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See</a:t>
            </a:r>
            <a:r>
              <a:rPr lang="es" sz="1600" i="1">
                <a:solidFill>
                  <a:schemeClr val="dk1"/>
                </a:solidFill>
                <a:latin typeface="Montserrat Medium"/>
                <a:ea typeface="Montserrat Medium"/>
                <a:cs typeface="Montserrat Medium"/>
                <a:sym typeface="Montserrat Medium"/>
              </a:rPr>
              <a:t>: </a:t>
            </a:r>
            <a:r>
              <a:rPr lang="es" sz="1600" i="1" u="sng">
                <a:solidFill>
                  <a:srgbClr val="FFFFFF"/>
                </a:solid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v2.sherpa.ac.uk</a:t>
            </a:r>
            <a:endParaRPr lang="pl-PL" sz="1600" i="1">
              <a:solidFill>
                <a:srgbClr val="FFFFFF"/>
              </a:solidFill>
              <a:latin typeface="Montserrat Medium"/>
              <a:ea typeface="Montserrat Medium"/>
              <a:cs typeface="Montserrat Medium"/>
            </a:endParaRPr>
          </a:p>
        </p:txBody>
      </p:sp>
      <p:pic>
        <p:nvPicPr>
          <p:cNvPr id="133" name="Google Shape;133;p23"/>
          <p:cNvPicPr preferRelativeResize="0"/>
          <p:nvPr/>
        </p:nvPicPr>
        <p:blipFill>
          <a:blip r:embed="rId6">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6254EAAF-E919-E4CA-A4F0-1354FB6FB9F4}"/>
              </a:ext>
            </a:extLst>
          </p:cNvPr>
          <p:cNvPicPr>
            <a:picLocks noChangeAspect="1"/>
          </p:cNvPicPr>
          <p:nvPr/>
        </p:nvPicPr>
        <p:blipFill>
          <a:blip r:embed="rId7"/>
          <a:stretch>
            <a:fillRect/>
          </a:stretch>
        </p:blipFill>
        <p:spPr>
          <a:xfrm>
            <a:off x="16581863" y="277690"/>
            <a:ext cx="1377176" cy="11591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body" idx="1"/>
          </p:nvPr>
        </p:nvSpPr>
        <p:spPr>
          <a:xfrm>
            <a:off x="2396400" y="8229100"/>
            <a:ext cx="4481100" cy="12102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SzPts val="935"/>
              <a:buNone/>
            </a:pPr>
            <a:r>
              <a:rPr lang="es" sz="2100">
                <a:solidFill>
                  <a:schemeClr val="dk1"/>
                </a:solidFill>
                <a:latin typeface="Montserrat ExtraBold"/>
                <a:ea typeface="Montserrat ExtraBold"/>
                <a:cs typeface="Montserrat ExtraBold"/>
                <a:sym typeface="Montserrat ExtraBold"/>
              </a:rPr>
              <a:t>Today more than ever we must do science with and for society</a:t>
            </a:r>
            <a:endParaRPr sz="2100">
              <a:solidFill>
                <a:schemeClr val="dk1"/>
              </a:solidFill>
            </a:endParaRPr>
          </a:p>
        </p:txBody>
      </p:sp>
      <p:sp>
        <p:nvSpPr>
          <p:cNvPr id="139" name="Google Shape;139;p24"/>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1600" i="1">
                <a:solidFill>
                  <a:schemeClr val="dk1"/>
                </a:solidFill>
                <a:latin typeface="Montserrat Medium"/>
                <a:ea typeface="Montserrat Medium"/>
                <a:cs typeface="Montserrat Medium"/>
                <a:sym typeface="Montserrat Medium"/>
              </a:rPr>
              <a:t>Citizen science is both an objective and a facilitator of Open Science and a fundamental component in the new </a:t>
            </a:r>
            <a:r>
              <a:rPr lang="es" sz="1600" i="1" u="sng">
                <a:solidFill>
                  <a:srgbClr val="FFFFFF"/>
                </a:solid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European Research Area</a:t>
            </a:r>
            <a:r>
              <a:rPr lang="es" sz="1600" i="1">
                <a:solidFill>
                  <a:schemeClr val="dk1"/>
                </a:solidFill>
                <a:latin typeface="Montserrat Medium"/>
                <a:ea typeface="Montserrat Medium"/>
                <a:cs typeface="Montserrat Medium"/>
                <a:sym typeface="Montserrat Medium"/>
              </a:rPr>
              <a:t> (ERA). Try including societal groups (citizens, organizations) in your research and discover their potential.</a:t>
            </a:r>
            <a:endParaRPr sz="1600" i="1">
              <a:solidFill>
                <a:schemeClr val="dk1"/>
              </a:solidFill>
              <a:latin typeface="Montserrat Medium"/>
              <a:ea typeface="Montserrat Medium"/>
              <a:cs typeface="Montserrat Medium"/>
              <a:sym typeface="Montserrat Medium"/>
            </a:endParaRPr>
          </a:p>
        </p:txBody>
      </p:sp>
      <p:pic>
        <p:nvPicPr>
          <p:cNvPr id="140" name="Google Shape;140;p24"/>
          <p:cNvPicPr preferRelativeResize="0"/>
          <p:nvPr/>
        </p:nvPicPr>
        <p:blipFill>
          <a:blip r:embed="rId5">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6D3B82B9-4F35-B02D-8B65-E56E557F9A5E}"/>
              </a:ext>
            </a:extLst>
          </p:cNvPr>
          <p:cNvPicPr>
            <a:picLocks noChangeAspect="1"/>
          </p:cNvPicPr>
          <p:nvPr/>
        </p:nvPicPr>
        <p:blipFill>
          <a:blip r:embed="rId6"/>
          <a:stretch>
            <a:fillRect/>
          </a:stretch>
        </p:blipFill>
        <p:spPr>
          <a:xfrm>
            <a:off x="16581863" y="277690"/>
            <a:ext cx="1377176" cy="115911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5"/>
          <p:cNvSpPr txBox="1">
            <a:spLocks noGrp="1"/>
          </p:cNvSpPr>
          <p:nvPr>
            <p:ph type="body" idx="1"/>
          </p:nvPr>
        </p:nvSpPr>
        <p:spPr>
          <a:xfrm>
            <a:off x="2396400" y="8229100"/>
            <a:ext cx="4481100" cy="1210200"/>
          </a:xfrm>
          <a:prstGeom prst="rect">
            <a:avLst/>
          </a:prstGeom>
        </p:spPr>
        <p:txBody>
          <a:bodyPr spcFirstLastPara="1" wrap="square" lIns="182850" tIns="182850" rIns="182850" bIns="182850" anchor="t" anchorCtr="0">
            <a:noAutofit/>
          </a:bodyPr>
          <a:lstStyle/>
          <a:p>
            <a:pPr marL="0" lvl="0" indent="0" algn="l" rtl="0">
              <a:lnSpc>
                <a:spcPct val="105000"/>
              </a:lnSpc>
              <a:spcBef>
                <a:spcPts val="0"/>
              </a:spcBef>
              <a:spcAft>
                <a:spcPts val="2400"/>
              </a:spcAft>
              <a:buSzPts val="852"/>
              <a:buNone/>
            </a:pPr>
            <a:r>
              <a:rPr lang="es" sz="1904">
                <a:solidFill>
                  <a:schemeClr val="dk1"/>
                </a:solidFill>
                <a:latin typeface="Montserrat ExtraBold"/>
                <a:ea typeface="Montserrat ExtraBold"/>
                <a:cs typeface="Montserrat ExtraBold"/>
                <a:sym typeface="Montserrat ExtraBold"/>
              </a:rPr>
              <a:t>Open Science enables a healthier research environment and helps researchers promote their work</a:t>
            </a:r>
            <a:endParaRPr sz="1904">
              <a:solidFill>
                <a:schemeClr val="dk1"/>
              </a:solidFill>
            </a:endParaRPr>
          </a:p>
        </p:txBody>
      </p:sp>
      <p:sp>
        <p:nvSpPr>
          <p:cNvPr id="146" name="Google Shape;146;p25"/>
          <p:cNvSpPr txBox="1">
            <a:spLocks noGrp="1"/>
          </p:cNvSpPr>
          <p:nvPr>
            <p:ph type="body" idx="1"/>
          </p:nvPr>
        </p:nvSpPr>
        <p:spPr>
          <a:xfrm>
            <a:off x="7461975" y="8229100"/>
            <a:ext cx="8553000" cy="1945500"/>
          </a:xfrm>
          <a:prstGeom prst="rect">
            <a:avLst/>
          </a:prstGeom>
        </p:spPr>
        <p:txBody>
          <a:bodyPr spcFirstLastPara="1" wrap="square" lIns="182850" tIns="182850" rIns="182850" bIns="182850" anchor="t" anchorCtr="0">
            <a:noAutofit/>
          </a:bodyPr>
          <a:lstStyle/>
          <a:p>
            <a:pPr marL="0" indent="0">
              <a:spcAft>
                <a:spcPts val="2400"/>
              </a:spcAft>
              <a:buNone/>
            </a:pPr>
            <a:r>
              <a:rPr lang="es" sz="1600" i="1" err="1">
                <a:solidFill>
                  <a:schemeClr val="dk1"/>
                </a:solidFill>
                <a:latin typeface="Montserrat Medium"/>
                <a:ea typeface="Montserrat Medium"/>
                <a:cs typeface="Montserrat Medium"/>
                <a:sym typeface="Montserrat Medium"/>
              </a:rPr>
              <a:t>Think</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about</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the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most</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important</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things</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that</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you</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have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achieved</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or</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learned</a:t>
            </a:r>
            <a:r>
              <a:rPr lang="es" sz="1600" i="1">
                <a:solidFill>
                  <a:schemeClr val="dk1"/>
                </a:solidFill>
                <a:latin typeface="Montserrat Medium"/>
                <a:ea typeface="Montserrat Medium"/>
                <a:cs typeface="Montserrat Medium"/>
                <a:sym typeface="Montserrat Medium"/>
              </a:rPr>
              <a:t> in Open </a:t>
            </a:r>
            <a:r>
              <a:rPr lang="es" sz="1600" i="1" err="1">
                <a:solidFill>
                  <a:schemeClr val="dk1"/>
                </a:solidFill>
                <a:latin typeface="Montserrat Medium"/>
                <a:ea typeface="Montserrat Medium"/>
                <a:cs typeface="Montserrat Medium"/>
                <a:sym typeface="Montserrat Medium"/>
              </a:rPr>
              <a:t>Science</a:t>
            </a:r>
            <a:r>
              <a:rPr lang="es" sz="1600" i="1">
                <a:solidFill>
                  <a:schemeClr val="dk1"/>
                </a:solidFill>
                <a:latin typeface="Montserrat Medium"/>
                <a:ea typeface="Montserrat Medium"/>
                <a:cs typeface="Montserrat Medium"/>
                <a:sym typeface="Montserrat Medium"/>
              </a:rPr>
              <a:t> and </a:t>
            </a:r>
            <a:r>
              <a:rPr lang="es" sz="1600" i="1" err="1">
                <a:solidFill>
                  <a:schemeClr val="dk1"/>
                </a:solidFill>
                <a:latin typeface="Montserrat Medium"/>
                <a:ea typeface="Montserrat Medium"/>
                <a:cs typeface="Montserrat Medium"/>
                <a:sym typeface="Montserrat Medium"/>
              </a:rPr>
              <a:t>reflect</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on</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where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you</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go</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next</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Create</a:t>
            </a:r>
            <a:r>
              <a:rPr lang="es" sz="1600" i="1">
                <a:solidFill>
                  <a:schemeClr val="dk1"/>
                </a:solidFill>
                <a:latin typeface="Montserrat Medium"/>
                <a:ea typeface="Montserrat Medium"/>
                <a:cs typeface="Montserrat Medium"/>
                <a:sym typeface="Montserrat Medium"/>
              </a:rPr>
              <a:t> a </a:t>
            </a:r>
            <a:r>
              <a:rPr lang="es" sz="1600" i="1" err="1">
                <a:solidFill>
                  <a:schemeClr val="dk1"/>
                </a:solidFill>
                <a:latin typeface="Montserrat Medium"/>
                <a:ea typeface="Montserrat Medium"/>
                <a:cs typeface="Montserrat Medium"/>
                <a:sym typeface="Montserrat Medium"/>
              </a:rPr>
              <a:t>to</a:t>
            </a:r>
            <a:r>
              <a:rPr lang="es" sz="1600" i="1">
                <a:solidFill>
                  <a:schemeClr val="dk1"/>
                </a:solidFill>
                <a:latin typeface="Montserrat Medium"/>
                <a:ea typeface="Montserrat Medium"/>
                <a:cs typeface="Montserrat Medium"/>
                <a:sym typeface="Montserrat Medium"/>
              </a:rPr>
              <a:t>-do-</a:t>
            </a:r>
            <a:r>
              <a:rPr lang="es" sz="1600" i="1" err="1">
                <a:solidFill>
                  <a:schemeClr val="dk1"/>
                </a:solidFill>
                <a:latin typeface="Montserrat Medium"/>
                <a:ea typeface="Montserrat Medium"/>
                <a:cs typeface="Montserrat Medium"/>
                <a:sym typeface="Montserrat Medium"/>
              </a:rPr>
              <a:t>list</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for</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the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year</a:t>
            </a:r>
            <a:r>
              <a:rPr lang="es" sz="1600" i="1">
                <a:solidFill>
                  <a:schemeClr val="dk1"/>
                </a:solidFill>
                <a:latin typeface="Montserrat Medium"/>
                <a:ea typeface="Montserrat Medium"/>
                <a:cs typeface="Montserrat Medium"/>
                <a:sym typeface="Montserrat Medium"/>
              </a:rPr>
              <a:t> 2024 </a:t>
            </a:r>
            <a:r>
              <a:rPr lang="es" sz="1600" i="1" err="1">
                <a:solidFill>
                  <a:schemeClr val="dk1"/>
                </a:solidFill>
                <a:latin typeface="Montserrat Medium"/>
                <a:ea typeface="Montserrat Medium"/>
                <a:cs typeface="Montserrat Medium"/>
                <a:sym typeface="Montserrat Medium"/>
              </a:rPr>
              <a:t>to</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keep</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improving</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your</a:t>
            </a:r>
            <a:r>
              <a:rPr lang="es" sz="1600" i="1">
                <a:solidFill>
                  <a:schemeClr val="dk1"/>
                </a:solidFill>
                <a:latin typeface="Montserrat Medium"/>
                <a:ea typeface="Montserrat Medium"/>
                <a:cs typeface="Montserrat Medium"/>
                <a:sym typeface="Montserrat Medium"/>
              </a:rPr>
              <a:t> Open </a:t>
            </a:r>
            <a:r>
              <a:rPr lang="es" sz="1600" i="1" err="1">
                <a:solidFill>
                  <a:schemeClr val="dk1"/>
                </a:solidFill>
                <a:latin typeface="Montserrat Medium"/>
                <a:ea typeface="Montserrat Medium"/>
                <a:cs typeface="Montserrat Medium"/>
                <a:sym typeface="Montserrat Medium"/>
              </a:rPr>
              <a:t>Science</a:t>
            </a:r>
            <a:r>
              <a:rPr lang="es" sz="1600" i="1">
                <a:solidFill>
                  <a:schemeClr val="dk1"/>
                </a:solidFill>
                <a:latin typeface="Montserrat Medium"/>
                <a:ea typeface="Montserrat Medium"/>
                <a:cs typeface="Montserrat Medium"/>
                <a:sym typeface="Montserrat Medium"/>
              </a:rPr>
              <a:t> performance. </a:t>
            </a:r>
            <a:r>
              <a:rPr lang="es" sz="1600" i="1" err="1">
                <a:solidFill>
                  <a:schemeClr val="dk1"/>
                </a:solidFill>
                <a:latin typeface="Montserrat Medium"/>
                <a:ea typeface="Montserrat Medium"/>
                <a:cs typeface="Montserrat Medium"/>
                <a:sym typeface="Montserrat Medium"/>
              </a:rPr>
              <a:t>If</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you</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still</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have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any</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doubt</a:t>
            </a:r>
            <a:r>
              <a:rPr lang="es" sz="1600" i="1">
                <a:solidFill>
                  <a:schemeClr val="dk1"/>
                </a:solidFill>
                <a:latin typeface="Montserrat Medium"/>
                <a:ea typeface="Montserrat Medium"/>
                <a:cs typeface="Montserrat Medium"/>
                <a:sym typeface="Montserrat Medium"/>
              </a:rPr>
              <a:t>: </a:t>
            </a:r>
            <a:r>
              <a:rPr lang="es" sz="1600">
                <a:latin typeface="Montserrat Medium"/>
                <a:ea typeface="Montserrat Medium"/>
                <a:sym typeface="Montserrat Medium"/>
                <a:hlinkClick r:id="rId4"/>
              </a:rPr>
              <a:t>https://www.bu.umk.pl/otwarta-nauka</a:t>
            </a:r>
            <a:r>
              <a:rPr lang="es" sz="1600" i="1">
                <a:solidFill>
                  <a:schemeClr val="dk1"/>
                </a:solidFill>
                <a:latin typeface="Montserrat Medium"/>
                <a:ea typeface="Montserrat Medium"/>
                <a:sym typeface="Montserrat Medium"/>
              </a:rPr>
              <a:t> </a:t>
            </a:r>
            <a:r>
              <a:rPr lang="es" sz="1600" i="1">
                <a:solidFill>
                  <a:schemeClr val="dk1"/>
                </a:solidFill>
                <a:latin typeface="Montserrat Medium"/>
                <a:ea typeface="Montserrat Medium"/>
                <a:cs typeface="Montserrat Medium"/>
                <a:sym typeface="Montserrat Medium"/>
              </a:rPr>
              <a:t>  </a:t>
            </a:r>
            <a:r>
              <a:rPr lang="es" sz="1600">
                <a:solidFill>
                  <a:schemeClr val="dk1"/>
                </a:solidFill>
                <a:latin typeface="Montserrat Medium"/>
                <a:ea typeface="Montserrat Medium"/>
                <a:cs typeface="Montserrat Medium"/>
                <a:sym typeface="Montserrat Medium"/>
              </a:rPr>
              <a:t> |   </a:t>
            </a:r>
            <a:r>
              <a:rPr lang="es" sz="1600" i="1" u="sng">
                <a:solidFill>
                  <a:srgbClr val="FFFFFF"/>
                </a:solid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ask-open-science.org</a:t>
            </a:r>
            <a:endParaRPr sz="1600" i="1">
              <a:solidFill>
                <a:srgbClr val="FFFFFF"/>
              </a:solidFill>
              <a:latin typeface="Montserrat Medium"/>
              <a:ea typeface="Montserrat Medium"/>
              <a:cs typeface="Montserrat Medium"/>
              <a:sym typeface="Montserrat Medium"/>
            </a:endParaRPr>
          </a:p>
        </p:txBody>
      </p:sp>
      <p:pic>
        <p:nvPicPr>
          <p:cNvPr id="147" name="Google Shape;147;p25"/>
          <p:cNvPicPr preferRelativeResize="0"/>
          <p:nvPr/>
        </p:nvPicPr>
        <p:blipFill>
          <a:blip r:embed="rId6">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83F82A75-E421-6681-6A84-572A109139E1}"/>
              </a:ext>
            </a:extLst>
          </p:cNvPr>
          <p:cNvPicPr>
            <a:picLocks noChangeAspect="1"/>
          </p:cNvPicPr>
          <p:nvPr/>
        </p:nvPicPr>
        <p:blipFill>
          <a:blip r:embed="rId7"/>
          <a:stretch>
            <a:fillRect/>
          </a:stretch>
        </p:blipFill>
        <p:spPr>
          <a:xfrm>
            <a:off x="16581863" y="277690"/>
            <a:ext cx="1377176" cy="11591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6"/>
          <p:cNvPicPr preferRelativeResize="0"/>
          <p:nvPr/>
        </p:nvPicPr>
        <p:blipFill>
          <a:blip r:embed="rId3">
            <a:alphaModFix/>
          </a:blip>
          <a:stretch>
            <a:fillRect/>
          </a:stretch>
        </p:blipFill>
        <p:spPr>
          <a:xfrm>
            <a:off x="0" y="-10"/>
            <a:ext cx="18288000" cy="10287009"/>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4A56EF6E-65DE-F96E-0DB7-546D22E93E11}"/>
              </a:ext>
            </a:extLst>
          </p:cNvPr>
          <p:cNvPicPr>
            <a:picLocks noChangeAspect="1"/>
          </p:cNvPicPr>
          <p:nvPr/>
        </p:nvPicPr>
        <p:blipFill>
          <a:blip r:embed="rId4"/>
          <a:stretch>
            <a:fillRect/>
          </a:stretch>
        </p:blipFill>
        <p:spPr>
          <a:xfrm>
            <a:off x="15090387" y="1211605"/>
            <a:ext cx="1377176" cy="11591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body" idx="1"/>
          </p:nvPr>
        </p:nvSpPr>
        <p:spPr>
          <a:xfrm>
            <a:off x="2396400" y="8076700"/>
            <a:ext cx="4517700" cy="12102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es" sz="2000">
                <a:solidFill>
                  <a:schemeClr val="dk1"/>
                </a:solidFill>
                <a:latin typeface="Montserrat ExtraBold"/>
                <a:ea typeface="Montserrat ExtraBold"/>
                <a:cs typeface="Montserrat ExtraBold"/>
                <a:sym typeface="Montserrat ExtraBold"/>
              </a:rPr>
              <a:t>If science is not open… it is not going to help us</a:t>
            </a:r>
            <a:endParaRPr sz="2000">
              <a:solidFill>
                <a:schemeClr val="dk1"/>
              </a:solidFill>
            </a:endParaRPr>
          </a:p>
        </p:txBody>
      </p:sp>
      <p:sp>
        <p:nvSpPr>
          <p:cNvPr id="68" name="Google Shape;68;p14"/>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Clr>
                <a:schemeClr val="dk1"/>
              </a:buClr>
              <a:buSzPts val="1100"/>
              <a:buFont typeface="Arial"/>
              <a:buNone/>
            </a:pPr>
            <a:r>
              <a:rPr lang="es" sz="1600" i="1">
                <a:solidFill>
                  <a:schemeClr val="dk1"/>
                </a:solidFill>
                <a:latin typeface="Montserrat Medium"/>
                <a:ea typeface="Montserrat Medium"/>
                <a:cs typeface="Montserrat Medium"/>
                <a:sym typeface="Montserrat Medium"/>
              </a:rPr>
              <a:t>Open Science and Open Knowledge accelerate research and advance to face social challenges (COVID pandemic, SDGs). </a:t>
            </a:r>
            <a:endParaRPr sz="1600" i="1">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endParaRPr sz="1600" i="1">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r>
              <a:rPr lang="es" sz="1600" i="1">
                <a:solidFill>
                  <a:schemeClr val="dk1"/>
                </a:solidFill>
                <a:latin typeface="Montserrat Medium"/>
                <a:ea typeface="Montserrat Medium"/>
                <a:cs typeface="Montserrat Medium"/>
                <a:sym typeface="Montserrat Medium"/>
              </a:rPr>
              <a:t>The European Commission and many other political and scientific institutions, as well as research funding agencies, promote the urgent implementation of Open Science.</a:t>
            </a:r>
            <a:endParaRPr sz="1600" i="1">
              <a:solidFill>
                <a:schemeClr val="dk1"/>
              </a:solidFill>
              <a:latin typeface="Montserrat Medium"/>
              <a:ea typeface="Montserrat Medium"/>
              <a:cs typeface="Montserrat Medium"/>
              <a:sym typeface="Montserrat Medium"/>
            </a:endParaRPr>
          </a:p>
        </p:txBody>
      </p:sp>
      <p:pic>
        <p:nvPicPr>
          <p:cNvPr id="2" name="Obraz 2" descr="Obraz zawierający tekst&#10;&#10;Opis wygenerowany automatycznie">
            <a:extLst>
              <a:ext uri="{FF2B5EF4-FFF2-40B4-BE49-F238E27FC236}">
                <a16:creationId xmlns:a16="http://schemas.microsoft.com/office/drawing/2014/main" id="{943715A8-FDEE-7B38-3172-34D7117C3FBC}"/>
              </a:ext>
            </a:extLst>
          </p:cNvPr>
          <p:cNvPicPr>
            <a:picLocks noChangeAspect="1"/>
          </p:cNvPicPr>
          <p:nvPr/>
        </p:nvPicPr>
        <p:blipFill>
          <a:blip r:embed="rId4"/>
          <a:stretch>
            <a:fillRect/>
          </a:stretch>
        </p:blipFill>
        <p:spPr>
          <a:xfrm>
            <a:off x="16581863" y="277690"/>
            <a:ext cx="1377176" cy="11591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2396400" y="8221750"/>
            <a:ext cx="4481100" cy="17007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SzPts val="605"/>
              <a:buNone/>
            </a:pPr>
            <a:r>
              <a:rPr lang="es" sz="1650">
                <a:solidFill>
                  <a:schemeClr val="dk1"/>
                </a:solidFill>
                <a:latin typeface="Montserrat ExtraBold"/>
                <a:ea typeface="Montserrat ExtraBold"/>
                <a:cs typeface="Montserrat ExtraBold"/>
                <a:sym typeface="Montserrat ExtraBold"/>
              </a:rPr>
              <a:t>YUFE researchers are committed to good practices in Responsible Research and Innovation (RRI) and are going to be particularly engaged this year with Open Science</a:t>
            </a:r>
            <a:endParaRPr sz="1650">
              <a:solidFill>
                <a:schemeClr val="dk1"/>
              </a:solidFill>
              <a:latin typeface="Montserrat ExtraBold"/>
              <a:ea typeface="Montserrat ExtraBold"/>
              <a:cs typeface="Montserrat ExtraBold"/>
              <a:sym typeface="Montserrat ExtraBold"/>
            </a:endParaRPr>
          </a:p>
        </p:txBody>
      </p:sp>
      <p:sp>
        <p:nvSpPr>
          <p:cNvPr id="75" name="Google Shape;75;p15"/>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1600" i="1">
                <a:solidFill>
                  <a:schemeClr val="dk1"/>
                </a:solidFill>
                <a:latin typeface="Montserrat Medium"/>
                <a:ea typeface="Montserrat Medium"/>
                <a:cs typeface="Montserrat Medium"/>
                <a:sym typeface="Montserrat Medium"/>
              </a:rPr>
              <a:t>Start this journey with a reflection every month to become an Open Scientist. </a:t>
            </a:r>
            <a:endParaRPr sz="1600" i="1">
              <a:solidFill>
                <a:schemeClr val="dk1"/>
              </a:solidFill>
              <a:latin typeface="Montserrat Medium"/>
              <a:ea typeface="Montserrat Medium"/>
              <a:cs typeface="Montserrat Medium"/>
              <a:sym typeface="Montserrat Medium"/>
            </a:endParaRPr>
          </a:p>
        </p:txBody>
      </p:sp>
      <p:pic>
        <p:nvPicPr>
          <p:cNvPr id="3" name="Obraz 2" descr="Obraz zawierający tekst&#10;&#10;Opis wygenerowany automatycznie">
            <a:extLst>
              <a:ext uri="{FF2B5EF4-FFF2-40B4-BE49-F238E27FC236}">
                <a16:creationId xmlns:a16="http://schemas.microsoft.com/office/drawing/2014/main" id="{B2E04B18-AF8A-AD74-1378-40FCE269351A}"/>
              </a:ext>
            </a:extLst>
          </p:cNvPr>
          <p:cNvPicPr>
            <a:picLocks noChangeAspect="1"/>
          </p:cNvPicPr>
          <p:nvPr/>
        </p:nvPicPr>
        <p:blipFill>
          <a:blip r:embed="rId4"/>
          <a:stretch>
            <a:fillRect/>
          </a:stretch>
        </p:blipFill>
        <p:spPr>
          <a:xfrm>
            <a:off x="16581863" y="277690"/>
            <a:ext cx="1377176" cy="115911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body" idx="1"/>
          </p:nvPr>
        </p:nvSpPr>
        <p:spPr>
          <a:xfrm>
            <a:off x="2396400" y="8229100"/>
            <a:ext cx="4481100" cy="1625700"/>
          </a:xfrm>
          <a:prstGeom prst="rect">
            <a:avLst/>
          </a:prstGeom>
        </p:spPr>
        <p:txBody>
          <a:bodyPr spcFirstLastPara="1" wrap="square" lIns="182850" tIns="182850" rIns="182850" bIns="182850" anchor="t" anchorCtr="0">
            <a:noAutofit/>
          </a:bodyPr>
          <a:lstStyle/>
          <a:p>
            <a:pPr marL="0" lvl="0" indent="0" algn="l" rtl="0">
              <a:lnSpc>
                <a:spcPct val="95000"/>
              </a:lnSpc>
              <a:spcBef>
                <a:spcPts val="0"/>
              </a:spcBef>
              <a:spcAft>
                <a:spcPts val="2400"/>
              </a:spcAft>
              <a:buSzPts val="688"/>
              <a:buNone/>
            </a:pPr>
            <a:r>
              <a:rPr lang="es" sz="1900">
                <a:solidFill>
                  <a:schemeClr val="dk1"/>
                </a:solidFill>
                <a:latin typeface="Montserrat ExtraBold"/>
                <a:ea typeface="Montserrat ExtraBold"/>
                <a:cs typeface="Montserrat ExtraBold"/>
                <a:sym typeface="Montserrat ExtraBold"/>
              </a:rPr>
              <a:t>Open education is a way to democratise research and education, adding a positive value to the knowledge created at Universities</a:t>
            </a:r>
            <a:endParaRPr sz="1900">
              <a:solidFill>
                <a:schemeClr val="dk1"/>
              </a:solidFill>
            </a:endParaRPr>
          </a:p>
        </p:txBody>
      </p:sp>
      <p:sp>
        <p:nvSpPr>
          <p:cNvPr id="82" name="Google Shape;82;p16"/>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1600" i="1">
                <a:solidFill>
                  <a:schemeClr val="dk1"/>
                </a:solidFill>
                <a:latin typeface="Montserrat Medium"/>
                <a:ea typeface="Montserrat Medium"/>
                <a:cs typeface="Montserrat Medium"/>
                <a:sym typeface="Montserrat Medium"/>
              </a:rPr>
              <a:t>6-10 March: Open Education Week. Join this annual celebration as an opportunity to learn about the latest achievements in Open Education worldwide.</a:t>
            </a:r>
            <a:endParaRPr sz="1600" i="1">
              <a:solidFill>
                <a:schemeClr val="dk1"/>
              </a:solidFill>
              <a:latin typeface="Montserrat Medium"/>
              <a:ea typeface="Montserrat Medium"/>
              <a:cs typeface="Montserrat Medium"/>
              <a:sym typeface="Montserrat Medium"/>
            </a:endParaRPr>
          </a:p>
        </p:txBody>
      </p:sp>
      <p:pic>
        <p:nvPicPr>
          <p:cNvPr id="83" name="Google Shape;83;p16"/>
          <p:cNvPicPr preferRelativeResize="0"/>
          <p:nvPr/>
        </p:nvPicPr>
        <p:blipFill>
          <a:blip r:embed="rId4">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2D1E75A3-4D21-0CE2-AA99-542581ABE62C}"/>
              </a:ext>
            </a:extLst>
          </p:cNvPr>
          <p:cNvPicPr>
            <a:picLocks noChangeAspect="1"/>
          </p:cNvPicPr>
          <p:nvPr/>
        </p:nvPicPr>
        <p:blipFill>
          <a:blip r:embed="rId5"/>
          <a:stretch>
            <a:fillRect/>
          </a:stretch>
        </p:blipFill>
        <p:spPr>
          <a:xfrm>
            <a:off x="16581863" y="277690"/>
            <a:ext cx="1377176" cy="11591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7"/>
          <p:cNvSpPr txBox="1">
            <a:spLocks noGrp="1"/>
          </p:cNvSpPr>
          <p:nvPr>
            <p:ph type="body" idx="1"/>
          </p:nvPr>
        </p:nvSpPr>
        <p:spPr>
          <a:xfrm>
            <a:off x="2396400" y="8229100"/>
            <a:ext cx="4481100" cy="1210200"/>
          </a:xfrm>
          <a:prstGeom prst="rect">
            <a:avLst/>
          </a:prstGeom>
        </p:spPr>
        <p:txBody>
          <a:bodyPr spcFirstLastPara="1" wrap="square" lIns="182850" tIns="182850" rIns="182850" bIns="182850" anchor="t" anchorCtr="0">
            <a:noAutofit/>
          </a:bodyPr>
          <a:lstStyle/>
          <a:p>
            <a:pPr marL="0" lvl="0" indent="0" algn="l" rtl="0">
              <a:lnSpc>
                <a:spcPct val="105000"/>
              </a:lnSpc>
              <a:spcBef>
                <a:spcPts val="0"/>
              </a:spcBef>
              <a:spcAft>
                <a:spcPts val="2400"/>
              </a:spcAft>
              <a:buSzPts val="852"/>
              <a:buNone/>
            </a:pPr>
            <a:r>
              <a:rPr lang="es" sz="2004">
                <a:solidFill>
                  <a:schemeClr val="dk1"/>
                </a:solidFill>
                <a:latin typeface="Montserrat ExtraBold"/>
                <a:ea typeface="Montserrat ExtraBold"/>
                <a:cs typeface="Montserrat ExtraBold"/>
                <a:sym typeface="Montserrat ExtraBold"/>
              </a:rPr>
              <a:t>Persistent identifiers are the enablers for building trust and support openness in the digital era</a:t>
            </a:r>
            <a:endParaRPr sz="2004">
              <a:solidFill>
                <a:schemeClr val="dk1"/>
              </a:solidFill>
              <a:latin typeface="Montserrat ExtraBold"/>
              <a:ea typeface="Montserrat ExtraBold"/>
              <a:cs typeface="Montserrat ExtraBold"/>
              <a:sym typeface="Montserrat ExtraBold"/>
            </a:endParaRPr>
          </a:p>
        </p:txBody>
      </p:sp>
      <p:sp>
        <p:nvSpPr>
          <p:cNvPr id="89" name="Google Shape;89;p17"/>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indent="0">
              <a:spcAft>
                <a:spcPts val="2400"/>
              </a:spcAft>
              <a:buNone/>
            </a:pPr>
            <a:r>
              <a:rPr lang="es" sz="1600" i="1" err="1">
                <a:solidFill>
                  <a:schemeClr val="dk1"/>
                </a:solidFill>
                <a:latin typeface="Montserrat Medium"/>
                <a:ea typeface="Montserrat Medium"/>
                <a:cs typeface="Montserrat Medium"/>
                <a:sym typeface="Montserrat Medium"/>
              </a:rPr>
              <a:t>Create</a:t>
            </a:r>
            <a:r>
              <a:rPr lang="es" sz="1600" i="1">
                <a:solidFill>
                  <a:schemeClr val="dk1"/>
                </a:solidFill>
                <a:latin typeface="Montserrat Medium"/>
                <a:ea typeface="Montserrat Medium"/>
                <a:cs typeface="Montserrat Medium"/>
                <a:sym typeface="Montserrat Medium"/>
              </a:rPr>
              <a:t>/</a:t>
            </a:r>
            <a:r>
              <a:rPr lang="es" sz="1600" i="1" err="1">
                <a:solidFill>
                  <a:schemeClr val="dk1"/>
                </a:solidFill>
                <a:latin typeface="Montserrat Medium"/>
                <a:ea typeface="Montserrat Medium"/>
                <a:cs typeface="Montserrat Medium"/>
                <a:sym typeface="Montserrat Medium"/>
              </a:rPr>
              <a:t>Update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your</a:t>
            </a:r>
            <a:r>
              <a:rPr lang="es" sz="1600" i="1">
                <a:solidFill>
                  <a:schemeClr val="dk1"/>
                </a:solidFill>
                <a:latin typeface="Montserrat Medium"/>
                <a:ea typeface="Montserrat Medium"/>
                <a:cs typeface="Montserrat Medium"/>
                <a:sym typeface="Montserrat Medium"/>
              </a:rPr>
              <a:t> ORCID </a:t>
            </a:r>
            <a:r>
              <a:rPr lang="es" sz="1600" i="1" err="1">
                <a:solidFill>
                  <a:schemeClr val="dk1"/>
                </a:solidFill>
                <a:latin typeface="Montserrat Medium"/>
                <a:ea typeface="Montserrat Medium"/>
                <a:cs typeface="Montserrat Medium"/>
                <a:sym typeface="Montserrat Medium"/>
              </a:rPr>
              <a:t>profile</a:t>
            </a:r>
            <a:r>
              <a:rPr lang="es" sz="1600" i="1">
                <a:solidFill>
                  <a:schemeClr val="dk1"/>
                </a:solidFill>
                <a:latin typeface="Montserrat Medium"/>
                <a:ea typeface="Montserrat Medium"/>
                <a:cs typeface="Montserrat Medium"/>
                <a:sym typeface="Montserrat Medium"/>
              </a:rPr>
              <a:t> orcid.org and </a:t>
            </a:r>
            <a:r>
              <a:rPr lang="es" sz="1600" i="1" err="1">
                <a:solidFill>
                  <a:schemeClr val="dk1"/>
                </a:solidFill>
                <a:latin typeface="Montserrat Medium"/>
                <a:ea typeface="Montserrat Medium"/>
                <a:cs typeface="Montserrat Medium"/>
                <a:sym typeface="Montserrat Medium"/>
              </a:rPr>
              <a:t>remember</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that</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the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name</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of</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your</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institution</a:t>
            </a:r>
            <a:r>
              <a:rPr lang="es" sz="1600" i="1">
                <a:solidFill>
                  <a:schemeClr val="dk1"/>
                </a:solidFill>
                <a:latin typeface="Montserrat Medium"/>
                <a:ea typeface="Montserrat Medium"/>
                <a:cs typeface="Montserrat Medium"/>
                <a:sym typeface="Montserrat Medium"/>
              </a:rPr>
              <a:t> </a:t>
            </a:r>
            <a:r>
              <a:rPr lang="es" sz="1600" i="1" err="1">
                <a:solidFill>
                  <a:schemeClr val="dk1"/>
                </a:solidFill>
                <a:latin typeface="Montserrat Medium"/>
                <a:ea typeface="Montserrat Medium"/>
                <a:cs typeface="Montserrat Medium"/>
                <a:sym typeface="Montserrat Medium"/>
              </a:rPr>
              <a:t>is</a:t>
            </a:r>
            <a:r>
              <a:rPr lang="es" sz="1600" i="1">
                <a:solidFill>
                  <a:schemeClr val="dk1"/>
                </a:solidFill>
                <a:latin typeface="Montserrat Medium"/>
                <a:ea typeface="Montserrat Medium"/>
                <a:cs typeface="Montserrat Medium"/>
                <a:sym typeface="Montserrat Medium"/>
              </a:rPr>
              <a:t>      </a:t>
            </a:r>
            <a:r>
              <a:rPr lang="es" sz="1600" err="1">
                <a:solidFill>
                  <a:srgbClr val="FF0000"/>
                </a:solidFill>
                <a:latin typeface="Montserrat Medium"/>
                <a:ea typeface="Montserrat Medium"/>
                <a:sym typeface="Montserrat Medium"/>
              </a:rPr>
              <a:t>Nicolaus</a:t>
            </a:r>
            <a:r>
              <a:rPr lang="es" sz="1600">
                <a:solidFill>
                  <a:srgbClr val="FF0000"/>
                </a:solidFill>
                <a:latin typeface="Montserrat Medium"/>
                <a:ea typeface="Montserrat Medium"/>
                <a:sym typeface="Montserrat Medium"/>
              </a:rPr>
              <a:t> </a:t>
            </a:r>
            <a:r>
              <a:rPr lang="es" sz="1600" err="1">
                <a:solidFill>
                  <a:srgbClr val="FF0000"/>
                </a:solidFill>
                <a:latin typeface="Montserrat Medium"/>
                <a:ea typeface="Montserrat Medium"/>
                <a:sym typeface="Montserrat Medium"/>
              </a:rPr>
              <a:t>Copernicus</a:t>
            </a:r>
            <a:r>
              <a:rPr lang="es" sz="1600">
                <a:solidFill>
                  <a:srgbClr val="FF0000"/>
                </a:solidFill>
                <a:latin typeface="Montserrat Medium"/>
                <a:ea typeface="Montserrat Medium"/>
                <a:sym typeface="Montserrat Medium"/>
              </a:rPr>
              <a:t> </a:t>
            </a:r>
            <a:r>
              <a:rPr lang="es" sz="1600" err="1">
                <a:solidFill>
                  <a:srgbClr val="FF0000"/>
                </a:solidFill>
                <a:latin typeface="Montserrat Medium"/>
                <a:ea typeface="Montserrat Medium"/>
                <a:sym typeface="Montserrat Medium"/>
              </a:rPr>
              <a:t>University</a:t>
            </a:r>
            <a:r>
              <a:rPr lang="es" sz="1600">
                <a:solidFill>
                  <a:srgbClr val="FF0000"/>
                </a:solidFill>
                <a:latin typeface="Montserrat Medium"/>
                <a:ea typeface="Montserrat Medium"/>
                <a:sym typeface="Montserrat Medium"/>
              </a:rPr>
              <a:t> </a:t>
            </a:r>
            <a:r>
              <a:rPr lang="es" sz="1600">
                <a:solidFill>
                  <a:srgbClr val="FF0000"/>
                </a:solidFill>
                <a:latin typeface="Montserrat Medium"/>
                <a:ea typeface="Montserrat Medium"/>
                <a:sym typeface="Montserrat Medium"/>
                <a:hlinkClick r:id="rId4"/>
              </a:rPr>
              <a:t>https://ror.org/0102mm775.</a:t>
            </a:r>
            <a:r>
              <a:rPr lang="es" sz="1600">
                <a:solidFill>
                  <a:srgbClr val="FF0000"/>
                </a:solidFill>
                <a:latin typeface="Montserrat Medium"/>
                <a:ea typeface="Montserrat Medium"/>
                <a:sym typeface="Montserrat Medium"/>
              </a:rPr>
              <a:t> </a:t>
            </a:r>
            <a:endParaRPr lang="pl-PL" sz="1600" i="1">
              <a:solidFill>
                <a:srgbClr val="FF0000"/>
              </a:solidFill>
              <a:latin typeface="Montserrat Medium"/>
              <a:ea typeface="Montserrat Medium"/>
              <a:cs typeface="Montserrat Medium"/>
            </a:endParaRPr>
          </a:p>
        </p:txBody>
      </p:sp>
      <p:pic>
        <p:nvPicPr>
          <p:cNvPr id="90" name="Google Shape;90;p17"/>
          <p:cNvPicPr preferRelativeResize="0"/>
          <p:nvPr/>
        </p:nvPicPr>
        <p:blipFill>
          <a:blip r:embed="rId5">
            <a:alphaModFix/>
          </a:blip>
          <a:stretch>
            <a:fillRect/>
          </a:stretch>
        </p:blipFill>
        <p:spPr>
          <a:xfrm>
            <a:off x="9463800" y="8641963"/>
            <a:ext cx="316050" cy="384475"/>
          </a:xfrm>
          <a:prstGeom prst="rect">
            <a:avLst/>
          </a:prstGeom>
          <a:noFill/>
          <a:ln>
            <a:noFill/>
          </a:ln>
        </p:spPr>
      </p:pic>
      <p:pic>
        <p:nvPicPr>
          <p:cNvPr id="91" name="Google Shape;91;p17"/>
          <p:cNvPicPr preferRelativeResize="0"/>
          <p:nvPr/>
        </p:nvPicPr>
        <p:blipFill>
          <a:blip r:embed="rId6">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5054033D-8199-65BD-3755-7E1A211C0F14}"/>
              </a:ext>
            </a:extLst>
          </p:cNvPr>
          <p:cNvPicPr>
            <a:picLocks noChangeAspect="1"/>
          </p:cNvPicPr>
          <p:nvPr/>
        </p:nvPicPr>
        <p:blipFill>
          <a:blip r:embed="rId7"/>
          <a:stretch>
            <a:fillRect/>
          </a:stretch>
        </p:blipFill>
        <p:spPr>
          <a:xfrm>
            <a:off x="16581863" y="277690"/>
            <a:ext cx="1377176" cy="11591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body" idx="1"/>
          </p:nvPr>
        </p:nvSpPr>
        <p:spPr>
          <a:xfrm>
            <a:off x="2396400" y="8229100"/>
            <a:ext cx="4481100" cy="12102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SzPts val="770"/>
              <a:buNone/>
            </a:pPr>
            <a:r>
              <a:rPr lang="es" sz="1940">
                <a:solidFill>
                  <a:schemeClr val="dk1"/>
                </a:solidFill>
                <a:latin typeface="Montserrat ExtraBold"/>
                <a:ea typeface="Montserrat ExtraBold"/>
                <a:cs typeface="Montserrat ExtraBold"/>
                <a:sym typeface="Montserrat ExtraBold"/>
              </a:rPr>
              <a:t>Open Science practices are increasingly included and rewarded in the research assessment</a:t>
            </a:r>
            <a:endParaRPr sz="1940">
              <a:solidFill>
                <a:schemeClr val="dk1"/>
              </a:solidFill>
            </a:endParaRPr>
          </a:p>
        </p:txBody>
      </p:sp>
      <p:sp>
        <p:nvSpPr>
          <p:cNvPr id="97" name="Google Shape;97;p18"/>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1600" i="1">
                <a:solidFill>
                  <a:schemeClr val="dk1"/>
                </a:solidFill>
                <a:latin typeface="Montserrat Medium"/>
                <a:ea typeface="Montserrat Medium"/>
                <a:cs typeface="Montserrat Medium"/>
                <a:sym typeface="Montserrat Medium"/>
              </a:rPr>
              <a:t>Become a Full Open Science (FOS) researcher: your university supports you.</a:t>
            </a:r>
            <a:endParaRPr sz="1600" i="1">
              <a:solidFill>
                <a:schemeClr val="dk1"/>
              </a:solidFill>
              <a:latin typeface="Montserrat Medium"/>
              <a:ea typeface="Montserrat Medium"/>
              <a:cs typeface="Montserrat Medium"/>
              <a:sym typeface="Montserrat Medium"/>
            </a:endParaRPr>
          </a:p>
        </p:txBody>
      </p:sp>
      <p:pic>
        <p:nvPicPr>
          <p:cNvPr id="98" name="Google Shape;98;p18"/>
          <p:cNvPicPr preferRelativeResize="0"/>
          <p:nvPr/>
        </p:nvPicPr>
        <p:blipFill>
          <a:blip r:embed="rId4">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17937B30-DB8A-59C3-3268-6ADA330080BE}"/>
              </a:ext>
            </a:extLst>
          </p:cNvPr>
          <p:cNvPicPr>
            <a:picLocks noChangeAspect="1"/>
          </p:cNvPicPr>
          <p:nvPr/>
        </p:nvPicPr>
        <p:blipFill>
          <a:blip r:embed="rId5"/>
          <a:stretch>
            <a:fillRect/>
          </a:stretch>
        </p:blipFill>
        <p:spPr>
          <a:xfrm>
            <a:off x="16581863" y="277690"/>
            <a:ext cx="1377176" cy="115911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body" idx="1"/>
          </p:nvPr>
        </p:nvSpPr>
        <p:spPr>
          <a:xfrm>
            <a:off x="2396400" y="8229100"/>
            <a:ext cx="4481100" cy="1210200"/>
          </a:xfrm>
          <a:prstGeom prst="rect">
            <a:avLst/>
          </a:prstGeom>
        </p:spPr>
        <p:txBody>
          <a:bodyPr spcFirstLastPara="1" wrap="square" lIns="182850" tIns="182850" rIns="182850" bIns="182850" anchor="t" anchorCtr="0">
            <a:noAutofit/>
          </a:bodyPr>
          <a:lstStyle/>
          <a:p>
            <a:pPr marL="0" lvl="0" indent="0" algn="l" rtl="0">
              <a:lnSpc>
                <a:spcPct val="105000"/>
              </a:lnSpc>
              <a:spcBef>
                <a:spcPts val="0"/>
              </a:spcBef>
              <a:spcAft>
                <a:spcPts val="2400"/>
              </a:spcAft>
              <a:buSzPts val="852"/>
              <a:buNone/>
            </a:pPr>
            <a:r>
              <a:rPr lang="es" sz="2004">
                <a:solidFill>
                  <a:schemeClr val="dk1"/>
                </a:solidFill>
                <a:latin typeface="Montserrat ExtraBold"/>
                <a:ea typeface="Montserrat ExtraBold"/>
                <a:cs typeface="Montserrat ExtraBold"/>
                <a:sym typeface="Montserrat ExtraBold"/>
              </a:rPr>
              <a:t>Open Science is a must for all researchers. It is preferable to learn these skills in early research stages</a:t>
            </a:r>
            <a:endParaRPr sz="2105">
              <a:solidFill>
                <a:schemeClr val="dk1"/>
              </a:solidFill>
            </a:endParaRPr>
          </a:p>
        </p:txBody>
      </p:sp>
      <p:sp>
        <p:nvSpPr>
          <p:cNvPr id="104" name="Google Shape;104;p19"/>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1600" i="1">
                <a:solidFill>
                  <a:schemeClr val="dk1"/>
                </a:solidFill>
                <a:latin typeface="Montserrat Medium"/>
                <a:ea typeface="Montserrat Medium"/>
                <a:cs typeface="Montserrat Medium"/>
                <a:sym typeface="Montserrat Medium"/>
              </a:rPr>
              <a:t>Have you done any training in Open Science this year? Become a SOS (Supervisor in Open Science) for your PhD students.</a:t>
            </a:r>
            <a:endParaRPr sz="1600" i="1">
              <a:solidFill>
                <a:schemeClr val="dk1"/>
              </a:solidFill>
              <a:latin typeface="Montserrat Medium"/>
              <a:ea typeface="Montserrat Medium"/>
              <a:cs typeface="Montserrat Medium"/>
              <a:sym typeface="Montserrat Medium"/>
            </a:endParaRPr>
          </a:p>
        </p:txBody>
      </p:sp>
      <p:pic>
        <p:nvPicPr>
          <p:cNvPr id="105" name="Google Shape;105;p19"/>
          <p:cNvPicPr preferRelativeResize="0"/>
          <p:nvPr/>
        </p:nvPicPr>
        <p:blipFill>
          <a:blip r:embed="rId4">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49BB9DD3-6415-F1A7-FE19-07BF527E7AA6}"/>
              </a:ext>
            </a:extLst>
          </p:cNvPr>
          <p:cNvPicPr>
            <a:picLocks noChangeAspect="1"/>
          </p:cNvPicPr>
          <p:nvPr/>
        </p:nvPicPr>
        <p:blipFill>
          <a:blip r:embed="rId5"/>
          <a:stretch>
            <a:fillRect/>
          </a:stretch>
        </p:blipFill>
        <p:spPr>
          <a:xfrm>
            <a:off x="16581863" y="277690"/>
            <a:ext cx="1377176" cy="11591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0"/>
          <p:cNvSpPr txBox="1">
            <a:spLocks noGrp="1"/>
          </p:cNvSpPr>
          <p:nvPr>
            <p:ph type="body" idx="1"/>
          </p:nvPr>
        </p:nvSpPr>
        <p:spPr>
          <a:xfrm>
            <a:off x="2396400" y="8229100"/>
            <a:ext cx="4481100" cy="1210200"/>
          </a:xfrm>
          <a:prstGeom prst="rect">
            <a:avLst/>
          </a:prstGeom>
        </p:spPr>
        <p:txBody>
          <a:bodyPr spcFirstLastPara="1" wrap="square" lIns="182850" tIns="182850" rIns="182850" bIns="182850" anchor="t" anchorCtr="0">
            <a:noAutofit/>
          </a:bodyPr>
          <a:lstStyle/>
          <a:p>
            <a:pPr marL="0" lvl="0" indent="0" algn="l" rtl="0">
              <a:lnSpc>
                <a:spcPct val="105000"/>
              </a:lnSpc>
              <a:spcBef>
                <a:spcPts val="0"/>
              </a:spcBef>
              <a:spcAft>
                <a:spcPts val="2400"/>
              </a:spcAft>
              <a:buSzPts val="852"/>
              <a:buNone/>
            </a:pPr>
            <a:r>
              <a:rPr lang="es" sz="2004">
                <a:solidFill>
                  <a:schemeClr val="dk1"/>
                </a:solidFill>
                <a:latin typeface="Montserrat ExtraBold"/>
                <a:ea typeface="Montserrat ExtraBold"/>
                <a:cs typeface="Montserrat ExtraBold"/>
                <a:sym typeface="Montserrat ExtraBold"/>
              </a:rPr>
              <a:t>The reproducibility and integrity of the research are essential principles of any scientific study</a:t>
            </a:r>
            <a:endParaRPr sz="2004">
              <a:solidFill>
                <a:schemeClr val="dk1"/>
              </a:solidFill>
            </a:endParaRPr>
          </a:p>
        </p:txBody>
      </p:sp>
      <p:sp>
        <p:nvSpPr>
          <p:cNvPr id="111" name="Google Shape;111;p20"/>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1600" i="1">
                <a:solidFill>
                  <a:schemeClr val="dk1"/>
                </a:solidFill>
                <a:latin typeface="Montserrat Medium"/>
                <a:ea typeface="Montserrat Medium"/>
                <a:cs typeface="Montserrat Medium"/>
                <a:sym typeface="Montserrat Medium"/>
              </a:rPr>
              <a:t>Sharing and storing research data and making them FAIR (Findable, Accessible, Interoperable and Reusable) allows new discoveries, new collaborations and the verification of results and the reproducibility of studies. Share your data whenever possible!</a:t>
            </a:r>
            <a:endParaRPr sz="1600" i="1">
              <a:solidFill>
                <a:schemeClr val="dk1"/>
              </a:solidFill>
              <a:latin typeface="Montserrat Medium"/>
              <a:ea typeface="Montserrat Medium"/>
              <a:cs typeface="Montserrat Medium"/>
              <a:sym typeface="Montserrat Medium"/>
            </a:endParaRPr>
          </a:p>
        </p:txBody>
      </p:sp>
      <p:pic>
        <p:nvPicPr>
          <p:cNvPr id="112" name="Google Shape;112;p20"/>
          <p:cNvPicPr preferRelativeResize="0"/>
          <p:nvPr/>
        </p:nvPicPr>
        <p:blipFill>
          <a:blip r:embed="rId4">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BEF598DE-ED75-0A59-FF9B-FC65DA0BD557}"/>
              </a:ext>
            </a:extLst>
          </p:cNvPr>
          <p:cNvPicPr>
            <a:picLocks noChangeAspect="1"/>
          </p:cNvPicPr>
          <p:nvPr/>
        </p:nvPicPr>
        <p:blipFill>
          <a:blip r:embed="rId5"/>
          <a:stretch>
            <a:fillRect/>
          </a:stretch>
        </p:blipFill>
        <p:spPr>
          <a:xfrm>
            <a:off x="16581863" y="277690"/>
            <a:ext cx="1377176" cy="115911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body" idx="1"/>
          </p:nvPr>
        </p:nvSpPr>
        <p:spPr>
          <a:xfrm>
            <a:off x="2396400" y="8229100"/>
            <a:ext cx="44811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SzPts val="688"/>
              <a:buNone/>
            </a:pPr>
            <a:r>
              <a:rPr lang="es" sz="1750">
                <a:solidFill>
                  <a:schemeClr val="dk1"/>
                </a:solidFill>
                <a:latin typeface="Montserrat ExtraBold"/>
                <a:ea typeface="Montserrat ExtraBold"/>
                <a:cs typeface="Montserrat ExtraBold"/>
                <a:sym typeface="Montserrat ExtraBold"/>
              </a:rPr>
              <a:t>Open science is a shift that entails the move from ‘publishing as fast as possible’ to ‘sharing knowledge as early as possible’</a:t>
            </a:r>
            <a:endParaRPr sz="1750">
              <a:solidFill>
                <a:schemeClr val="dk1"/>
              </a:solidFill>
            </a:endParaRPr>
          </a:p>
        </p:txBody>
      </p:sp>
      <p:sp>
        <p:nvSpPr>
          <p:cNvPr id="118" name="Google Shape;118;p21"/>
          <p:cNvSpPr txBox="1">
            <a:spLocks noGrp="1"/>
          </p:cNvSpPr>
          <p:nvPr>
            <p:ph type="body" idx="1"/>
          </p:nvPr>
        </p:nvSpPr>
        <p:spPr>
          <a:xfrm>
            <a:off x="7461975" y="8229100"/>
            <a:ext cx="8553000" cy="1533600"/>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es" sz="1600" i="1">
                <a:solidFill>
                  <a:schemeClr val="dk1"/>
                </a:solidFill>
                <a:latin typeface="Montserrat Medium"/>
                <a:ea typeface="Montserrat Medium"/>
                <a:cs typeface="Montserrat Medium"/>
                <a:sym typeface="Montserrat Medium"/>
              </a:rPr>
              <a:t>Switch your mind!  Start thinking about Open Science practices in your workflow when writing your next grant proposal. Think about opening your publications, data, software, protocols, and methodologies in new eResearch collaborative spaces.</a:t>
            </a:r>
            <a:endParaRPr sz="1600" i="1">
              <a:solidFill>
                <a:schemeClr val="dk1"/>
              </a:solidFill>
              <a:latin typeface="Montserrat Medium"/>
              <a:ea typeface="Montserrat Medium"/>
              <a:cs typeface="Montserrat Medium"/>
              <a:sym typeface="Montserrat Medium"/>
            </a:endParaRPr>
          </a:p>
        </p:txBody>
      </p:sp>
      <p:pic>
        <p:nvPicPr>
          <p:cNvPr id="119" name="Google Shape;119;p21"/>
          <p:cNvPicPr preferRelativeResize="0"/>
          <p:nvPr/>
        </p:nvPicPr>
        <p:blipFill>
          <a:blip r:embed="rId4">
            <a:alphaModFix/>
          </a:blip>
          <a:stretch>
            <a:fillRect/>
          </a:stretch>
        </p:blipFill>
        <p:spPr>
          <a:xfrm>
            <a:off x="16647225" y="315400"/>
            <a:ext cx="1231726" cy="989550"/>
          </a:xfrm>
          <a:prstGeom prst="rect">
            <a:avLst/>
          </a:prstGeom>
          <a:noFill/>
          <a:ln>
            <a:noFill/>
          </a:ln>
        </p:spPr>
      </p:pic>
      <p:pic>
        <p:nvPicPr>
          <p:cNvPr id="3" name="Obraz 2" descr="Obraz zawierający tekst&#10;&#10;Opis wygenerowany automatycznie">
            <a:extLst>
              <a:ext uri="{FF2B5EF4-FFF2-40B4-BE49-F238E27FC236}">
                <a16:creationId xmlns:a16="http://schemas.microsoft.com/office/drawing/2014/main" id="{8895DD80-9834-F24F-4D32-942B22BD9348}"/>
              </a:ext>
            </a:extLst>
          </p:cNvPr>
          <p:cNvPicPr>
            <a:picLocks noChangeAspect="1"/>
          </p:cNvPicPr>
          <p:nvPr/>
        </p:nvPicPr>
        <p:blipFill>
          <a:blip r:embed="rId5"/>
          <a:stretch>
            <a:fillRect/>
          </a:stretch>
        </p:blipFill>
        <p:spPr>
          <a:xfrm>
            <a:off x="16581863" y="277690"/>
            <a:ext cx="1377176" cy="1159119"/>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Niestandardowy</PresentationFormat>
  <Slides>14</Slides>
  <Notes>14</Notes>
  <HiddenSlides>0</HiddenSlides>
  <ScaleCrop>false</ScaleCrop>
  <HeadingPairs>
    <vt:vector size="4" baseType="variant">
      <vt:variant>
        <vt:lpstr>Motyw</vt:lpstr>
      </vt:variant>
      <vt:variant>
        <vt:i4>1</vt:i4>
      </vt:variant>
      <vt:variant>
        <vt:lpstr>Tytuły slajdów</vt:lpstr>
      </vt:variant>
      <vt:variant>
        <vt:i4>14</vt:i4>
      </vt:variant>
    </vt:vector>
  </HeadingPairs>
  <TitlesOfParts>
    <vt:vector size="15" baseType="lpstr">
      <vt:lpstr>Simple Light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DC</dc:creator>
  <cp:revision>1</cp:revision>
  <dcterms:modified xsi:type="dcterms:W3CDTF">2023-01-11T12:53:39Z</dcterms:modified>
</cp:coreProperties>
</file>