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9" r:id="rId3"/>
    <p:sldId id="260" r:id="rId4"/>
    <p:sldId id="284" r:id="rId5"/>
    <p:sldId id="285" r:id="rId6"/>
    <p:sldId id="289" r:id="rId7"/>
    <p:sldId id="290" r:id="rId8"/>
    <p:sldId id="286" r:id="rId9"/>
    <p:sldId id="287" r:id="rId10"/>
    <p:sldId id="291" r:id="rId11"/>
    <p:sldId id="292" r:id="rId12"/>
    <p:sldId id="278" r:id="rId13"/>
    <p:sldId id="294" r:id="rId14"/>
    <p:sldId id="295" r:id="rId15"/>
    <p:sldId id="266" r:id="rId16"/>
    <p:sldId id="267" r:id="rId17"/>
    <p:sldId id="268" r:id="rId18"/>
    <p:sldId id="279" r:id="rId19"/>
    <p:sldId id="280" r:id="rId20"/>
    <p:sldId id="293" r:id="rId21"/>
    <p:sldId id="282" r:id="rId22"/>
    <p:sldId id="283" r:id="rId23"/>
  </p:sldIdLst>
  <p:sldSz cx="9144000" cy="5143500" type="screen16x9"/>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A98"/>
    <a:srgbClr val="90057D"/>
    <a:srgbClr val="97C72C"/>
    <a:srgbClr val="E5011A"/>
    <a:srgbClr val="F26D1A"/>
    <a:srgbClr val="139DEC"/>
    <a:srgbClr val="149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snapToGrid="0" snapToObjects="1">
      <p:cViewPr varScale="1">
        <p:scale>
          <a:sx n="83" d="100"/>
          <a:sy n="83" d="100"/>
        </p:scale>
        <p:origin x="840" y="52"/>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2" d="100"/>
          <a:sy n="52" d="100"/>
        </p:scale>
        <p:origin x="268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90C7A6D8-BC56-42EE-A25F-E55BF6AB2DE5}" type="datetimeFigureOut">
              <a:rPr lang="pl-PL" smtClean="0"/>
              <a:t>22.01.2024</a:t>
            </a:fld>
            <a:endParaRPr lang="pl-PL"/>
          </a:p>
        </p:txBody>
      </p:sp>
      <p:sp>
        <p:nvSpPr>
          <p:cNvPr id="4" name="Symbol zastępczy obrazu slajdu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2E4C79BB-B0E0-47C4-B6E0-C35F72F96B89}" type="slidenum">
              <a:rPr lang="pl-PL" smtClean="0"/>
              <a:t>‹#›</a:t>
            </a:fld>
            <a:endParaRPr lang="pl-PL"/>
          </a:p>
        </p:txBody>
      </p:sp>
    </p:spTree>
    <p:extLst>
      <p:ext uri="{BB962C8B-B14F-4D97-AF65-F5344CB8AC3E}">
        <p14:creationId xmlns:p14="http://schemas.microsoft.com/office/powerpoint/2010/main" val="1867584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4C79BB-B0E0-47C4-B6E0-C35F72F96B89}" type="slidenum">
              <a:rPr lang="pl-PL" smtClean="0"/>
              <a:t>17</a:t>
            </a:fld>
            <a:endParaRPr lang="pl-PL"/>
          </a:p>
        </p:txBody>
      </p:sp>
    </p:spTree>
    <p:extLst>
      <p:ext uri="{BB962C8B-B14F-4D97-AF65-F5344CB8AC3E}">
        <p14:creationId xmlns:p14="http://schemas.microsoft.com/office/powerpoint/2010/main" val="651027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4C79BB-B0E0-47C4-B6E0-C35F72F96B89}" type="slidenum">
              <a:rPr lang="pl-PL" smtClean="0"/>
              <a:t>18</a:t>
            </a:fld>
            <a:endParaRPr lang="pl-PL"/>
          </a:p>
        </p:txBody>
      </p:sp>
    </p:spTree>
    <p:extLst>
      <p:ext uri="{BB962C8B-B14F-4D97-AF65-F5344CB8AC3E}">
        <p14:creationId xmlns:p14="http://schemas.microsoft.com/office/powerpoint/2010/main" val="333827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4C79BB-B0E0-47C4-B6E0-C35F72F96B89}" type="slidenum">
              <a:rPr lang="pl-PL" smtClean="0"/>
              <a:t>19</a:t>
            </a:fld>
            <a:endParaRPr lang="pl-PL"/>
          </a:p>
        </p:txBody>
      </p:sp>
    </p:spTree>
    <p:extLst>
      <p:ext uri="{BB962C8B-B14F-4D97-AF65-F5344CB8AC3E}">
        <p14:creationId xmlns:p14="http://schemas.microsoft.com/office/powerpoint/2010/main" val="66184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4C79BB-B0E0-47C4-B6E0-C35F72F96B89}" type="slidenum">
              <a:rPr lang="pl-PL" smtClean="0"/>
              <a:t>20</a:t>
            </a:fld>
            <a:endParaRPr lang="pl-PL" dirty="0"/>
          </a:p>
        </p:txBody>
      </p:sp>
    </p:spTree>
    <p:extLst>
      <p:ext uri="{BB962C8B-B14F-4D97-AF65-F5344CB8AC3E}">
        <p14:creationId xmlns:p14="http://schemas.microsoft.com/office/powerpoint/2010/main" val="1490626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4C79BB-B0E0-47C4-B6E0-C35F72F96B89}" type="slidenum">
              <a:rPr lang="pl-PL" smtClean="0"/>
              <a:t>21</a:t>
            </a:fld>
            <a:endParaRPr lang="pl-PL"/>
          </a:p>
        </p:txBody>
      </p:sp>
    </p:spTree>
    <p:extLst>
      <p:ext uri="{BB962C8B-B14F-4D97-AF65-F5344CB8AC3E}">
        <p14:creationId xmlns:p14="http://schemas.microsoft.com/office/powerpoint/2010/main" val="33475091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UMK Slajd tytułowy">
    <p:spTree>
      <p:nvGrpSpPr>
        <p:cNvPr id="1" name=""/>
        <p:cNvGrpSpPr/>
        <p:nvPr/>
      </p:nvGrpSpPr>
      <p:grpSpPr>
        <a:xfrm>
          <a:off x="0" y="0"/>
          <a:ext cx="0" cy="0"/>
          <a:chOff x="0" y="0"/>
          <a:chExt cx="0" cy="0"/>
        </a:xfrm>
      </p:grpSpPr>
      <p:sp>
        <p:nvSpPr>
          <p:cNvPr id="9" name="Text Placeholder 5"/>
          <p:cNvSpPr>
            <a:spLocks noGrp="1"/>
          </p:cNvSpPr>
          <p:nvPr>
            <p:ph type="body" sz="quarter" idx="12" hasCustomPrompt="1"/>
          </p:nvPr>
        </p:nvSpPr>
        <p:spPr>
          <a:xfrm>
            <a:off x="465138" y="3565834"/>
            <a:ext cx="4755974" cy="886945"/>
          </a:xfrm>
          <a:prstGeom prst="rect">
            <a:avLst/>
          </a:prstGeom>
        </p:spPr>
        <p:txBody>
          <a:bodyPr vert="horz"/>
          <a:lstStyle>
            <a:lvl1pPr marL="0" indent="0">
              <a:buNone/>
              <a:defRPr sz="2400">
                <a:solidFill>
                  <a:srgbClr val="053A98"/>
                </a:solidFill>
              </a:defRPr>
            </a:lvl1pPr>
            <a:lvl2pPr>
              <a:defRPr sz="2400">
                <a:solidFill>
                  <a:srgbClr val="053A98"/>
                </a:solidFill>
              </a:defRPr>
            </a:lvl2pPr>
            <a:lvl3pPr>
              <a:defRPr sz="2400">
                <a:solidFill>
                  <a:srgbClr val="053A98"/>
                </a:solidFill>
              </a:defRPr>
            </a:lvl3pPr>
            <a:lvl4pPr>
              <a:defRPr sz="2400">
                <a:solidFill>
                  <a:srgbClr val="053A98"/>
                </a:solidFill>
              </a:defRPr>
            </a:lvl4pPr>
            <a:lvl5pPr>
              <a:defRPr sz="2400">
                <a:solidFill>
                  <a:srgbClr val="053A98"/>
                </a:solidFill>
              </a:defRPr>
            </a:lvl5pPr>
          </a:lstStyle>
          <a:p>
            <a:pPr lvl="0"/>
            <a:r>
              <a:rPr lang="pl-PL" dirty="0"/>
              <a:t>Kliknij aby dodać podtytuł prezentacji</a:t>
            </a:r>
          </a:p>
        </p:txBody>
      </p:sp>
      <p:pic>
        <p:nvPicPr>
          <p:cNvPr id="18" name="Picture 3"/>
          <p:cNvPicPr>
            <a:picLocks noChangeAspect="1" noChangeArrowheads="1"/>
          </p:cNvPicPr>
          <p:nvPr userDrawn="1"/>
        </p:nvPicPr>
        <p:blipFill>
          <a:blip r:embed="rId2"/>
          <a:srcRect/>
          <a:stretch>
            <a:fillRect/>
          </a:stretch>
        </p:blipFill>
        <p:spPr bwMode="auto">
          <a:xfrm>
            <a:off x="4483100" y="0"/>
            <a:ext cx="4660900" cy="4508500"/>
          </a:xfrm>
          <a:prstGeom prst="rect">
            <a:avLst/>
          </a:prstGeom>
          <a:noFill/>
        </p:spPr>
      </p:pic>
      <p:sp>
        <p:nvSpPr>
          <p:cNvPr id="17" name="TextBox 16"/>
          <p:cNvSpPr txBox="1"/>
          <p:nvPr userDrawn="1"/>
        </p:nvSpPr>
        <p:spPr>
          <a:xfrm>
            <a:off x="558811" y="4488976"/>
            <a:ext cx="1761057" cy="412934"/>
          </a:xfrm>
          <a:prstGeom prst="rect">
            <a:avLst/>
          </a:prstGeom>
          <a:noFill/>
        </p:spPr>
        <p:txBody>
          <a:bodyPr wrap="square" lIns="0" tIns="0" rIns="0" rtlCol="0">
            <a:spAutoFit/>
          </a:bodyPr>
          <a:lstStyle/>
          <a:p>
            <a:pPr>
              <a:lnSpc>
                <a:spcPts val="3000"/>
              </a:lnSpc>
              <a:tabLst/>
            </a:pPr>
            <a:fld id="{E4387F1C-31B5-E049-8F12-9FAEC8677B35}" type="datetime1">
              <a:rPr lang="pl-PL" sz="1800" smtClean="0">
                <a:solidFill>
                  <a:schemeClr val="bg1">
                    <a:lumMod val="65000"/>
                  </a:schemeClr>
                </a:solidFill>
                <a:latin typeface="Calibri" pitchFamily="18" charset="0"/>
                <a:cs typeface="Calibri" pitchFamily="18" charset="0"/>
              </a:rPr>
              <a:t>22.01.2024</a:t>
            </a:fld>
            <a:endParaRPr lang="en-US" sz="1800" dirty="0" err="1">
              <a:solidFill>
                <a:schemeClr val="bg1">
                  <a:lumMod val="65000"/>
                </a:schemeClr>
              </a:solidFill>
              <a:latin typeface="Calibri" pitchFamily="18" charset="0"/>
              <a:cs typeface="Calibri" pitchFamily="18" charset="0"/>
            </a:endParaRPr>
          </a:p>
        </p:txBody>
      </p:sp>
      <p:sp>
        <p:nvSpPr>
          <p:cNvPr id="15" name="Title 1"/>
          <p:cNvSpPr>
            <a:spLocks noGrp="1"/>
          </p:cNvSpPr>
          <p:nvPr>
            <p:ph type="title" hasCustomPrompt="1"/>
          </p:nvPr>
        </p:nvSpPr>
        <p:spPr>
          <a:xfrm>
            <a:off x="465673" y="2470406"/>
            <a:ext cx="4755440" cy="1149336"/>
          </a:xfrm>
          <a:prstGeom prst="rect">
            <a:avLst/>
          </a:prstGeom>
        </p:spPr>
        <p:txBody>
          <a:bodyPr vert="horz"/>
          <a:lstStyle>
            <a:lvl1pPr algn="l">
              <a:defRPr sz="3200" b="1" i="0" strike="noStrike">
                <a:solidFill>
                  <a:srgbClr val="053A98"/>
                </a:solidFill>
              </a:defRPr>
            </a:lvl1pPr>
          </a:lstStyle>
          <a:p>
            <a:pPr>
              <a:lnSpc>
                <a:spcPts val="4000"/>
              </a:lnSpc>
              <a:tabLst/>
            </a:pPr>
            <a:r>
              <a:rPr lang="en-US" altLang="zh-CN" sz="3200" b="1" dirty="0" err="1">
                <a:solidFill>
                  <a:srgbClr val="053A98"/>
                </a:solidFill>
                <a:latin typeface="Calibri" pitchFamily="18" charset="0"/>
                <a:cs typeface="Calibri" pitchFamily="18" charset="0"/>
              </a:rPr>
              <a:t>Kliknij</a:t>
            </a:r>
            <a:r>
              <a:rPr lang="en-US" altLang="zh-CN" sz="3200" b="1" dirty="0">
                <a:solidFill>
                  <a:srgbClr val="053A98"/>
                </a:solidFill>
                <a:latin typeface="Calibri" pitchFamily="18" charset="0"/>
                <a:cs typeface="Calibri" pitchFamily="18" charset="0"/>
              </a:rPr>
              <a:t> </a:t>
            </a:r>
            <a:r>
              <a:rPr lang="en-US" altLang="zh-CN" sz="3200" b="1" dirty="0" err="1">
                <a:solidFill>
                  <a:srgbClr val="053A98"/>
                </a:solidFill>
                <a:latin typeface="Calibri" pitchFamily="18" charset="0"/>
                <a:cs typeface="Calibri" pitchFamily="18" charset="0"/>
              </a:rPr>
              <a:t>aby</a:t>
            </a:r>
            <a:r>
              <a:rPr lang="en-US" altLang="zh-CN" sz="3200" b="1" dirty="0">
                <a:solidFill>
                  <a:srgbClr val="053A98"/>
                </a:solidFill>
                <a:latin typeface="Calibri" pitchFamily="18" charset="0"/>
                <a:cs typeface="Calibri" pitchFamily="18" charset="0"/>
              </a:rPr>
              <a:t> </a:t>
            </a:r>
            <a:r>
              <a:rPr lang="en-US" altLang="zh-CN" sz="3200" b="1" dirty="0" err="1">
                <a:solidFill>
                  <a:srgbClr val="053A98"/>
                </a:solidFill>
                <a:latin typeface="Calibri" pitchFamily="18" charset="0"/>
                <a:cs typeface="Calibri" pitchFamily="18" charset="0"/>
              </a:rPr>
              <a:t>dodać</a:t>
            </a:r>
            <a:br>
              <a:rPr lang="en-US" altLang="zh-CN" sz="3200" b="1" dirty="0">
                <a:solidFill>
                  <a:srgbClr val="053A98"/>
                </a:solidFill>
                <a:latin typeface="Calibri" pitchFamily="18" charset="0"/>
                <a:cs typeface="Calibri" pitchFamily="18" charset="0"/>
              </a:rPr>
            </a:br>
            <a:r>
              <a:rPr lang="en-US" altLang="zh-CN" sz="3200" b="1" dirty="0" err="1">
                <a:solidFill>
                  <a:srgbClr val="053A98"/>
                </a:solidFill>
                <a:latin typeface="Calibri" pitchFamily="18" charset="0"/>
                <a:cs typeface="Calibri" pitchFamily="18" charset="0"/>
              </a:rPr>
              <a:t>tytuł</a:t>
            </a:r>
            <a:r>
              <a:rPr lang="en-US" altLang="zh-CN" sz="3200" b="1" dirty="0">
                <a:solidFill>
                  <a:srgbClr val="053A98"/>
                </a:solidFill>
                <a:latin typeface="Calibri" pitchFamily="18" charset="0"/>
                <a:cs typeface="Calibri" pitchFamily="18" charset="0"/>
              </a:rPr>
              <a:t> </a:t>
            </a:r>
            <a:r>
              <a:rPr lang="en-US" altLang="zh-CN" sz="3200" b="1" dirty="0" err="1">
                <a:solidFill>
                  <a:srgbClr val="053A98"/>
                </a:solidFill>
                <a:latin typeface="Calibri" pitchFamily="18" charset="0"/>
                <a:cs typeface="Calibri" pitchFamily="18" charset="0"/>
              </a:rPr>
              <a:t>prezentacji</a:t>
            </a:r>
            <a:endParaRPr lang="en-US" dirty="0"/>
          </a:p>
        </p:txBody>
      </p:sp>
      <p:pic>
        <p:nvPicPr>
          <p:cNvPr id="7" name="Picture 6" descr="logo UMK poziom RGB.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21" y="224714"/>
            <a:ext cx="2667000" cy="1115248"/>
          </a:xfrm>
          <a:prstGeom prst="rect">
            <a:avLst/>
          </a:prstGeom>
        </p:spPr>
      </p:pic>
    </p:spTree>
    <p:extLst>
      <p:ext uri="{BB962C8B-B14F-4D97-AF65-F5344CB8AC3E}">
        <p14:creationId xmlns:p14="http://schemas.microsoft.com/office/powerpoint/2010/main" val="333521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UMK Obraz Tekst">
    <p:spTree>
      <p:nvGrpSpPr>
        <p:cNvPr id="1" name=""/>
        <p:cNvGrpSpPr/>
        <p:nvPr/>
      </p:nvGrpSpPr>
      <p:grpSpPr>
        <a:xfrm>
          <a:off x="0" y="0"/>
          <a:ext cx="0" cy="0"/>
          <a:chOff x="0" y="0"/>
          <a:chExt cx="0" cy="0"/>
        </a:xfrm>
      </p:grpSpPr>
      <p:sp>
        <p:nvSpPr>
          <p:cNvPr id="22" name="Picture Placeholder 10"/>
          <p:cNvSpPr>
            <a:spLocks noGrp="1"/>
          </p:cNvSpPr>
          <p:nvPr>
            <p:ph type="pic" sz="quarter" idx="23" hasCustomPrompt="1"/>
          </p:nvPr>
        </p:nvSpPr>
        <p:spPr>
          <a:xfrm>
            <a:off x="1" y="1102852"/>
            <a:ext cx="9144000" cy="1330210"/>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2"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3" name="TextBox 12"/>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3" name="Text Placeholder 14"/>
          <p:cNvSpPr>
            <a:spLocks noGrp="1"/>
          </p:cNvSpPr>
          <p:nvPr>
            <p:ph type="body" sz="quarter" idx="25" hasCustomPrompt="1"/>
          </p:nvPr>
        </p:nvSpPr>
        <p:spPr>
          <a:xfrm>
            <a:off x="4658955" y="3225056"/>
            <a:ext cx="3874862" cy="1583988"/>
          </a:xfrm>
          <a:prstGeom prst="rect">
            <a:avLst/>
          </a:prstGeom>
        </p:spPr>
        <p:txBody>
          <a:bodyPr vert="horz"/>
          <a:lstStyle>
            <a:lvl1pPr marL="0" indent="0">
              <a:buNone/>
              <a:defRPr sz="1200">
                <a:solidFill>
                  <a:srgbClr val="053A98"/>
                </a:solidFill>
              </a:defRPr>
            </a:lvl1pPr>
          </a:lstStyle>
          <a:p>
            <a:pPr lvl="0"/>
            <a:r>
              <a:rPr lang="pl-PL" dirty="0"/>
              <a:t>Kliknij aby dodać tekst</a:t>
            </a:r>
            <a:endParaRPr lang="en-US" dirty="0"/>
          </a:p>
        </p:txBody>
      </p:sp>
      <p:sp>
        <p:nvSpPr>
          <p:cNvPr id="24" name="Text Placeholder 14"/>
          <p:cNvSpPr>
            <a:spLocks noGrp="1"/>
          </p:cNvSpPr>
          <p:nvPr>
            <p:ph type="body" sz="quarter" idx="22" hasCustomPrompt="1"/>
          </p:nvPr>
        </p:nvSpPr>
        <p:spPr>
          <a:xfrm>
            <a:off x="544836" y="3225056"/>
            <a:ext cx="3914347" cy="1355665"/>
          </a:xfrm>
          <a:prstGeom prst="rect">
            <a:avLst/>
          </a:prstGeom>
        </p:spPr>
        <p:txBody>
          <a:bodyPr vert="horz"/>
          <a:lstStyle>
            <a:lvl1pPr marL="0" indent="0">
              <a:buNone/>
              <a:defRPr sz="1200">
                <a:solidFill>
                  <a:srgbClr val="053A98"/>
                </a:solidFill>
              </a:defRPr>
            </a:lvl1pPr>
          </a:lstStyle>
          <a:p>
            <a:pPr lvl="0"/>
            <a:r>
              <a:rPr lang="pl-PL" dirty="0"/>
              <a:t>Kliknij aby dodać tekst</a:t>
            </a:r>
            <a:endParaRPr lang="en-US" dirty="0"/>
          </a:p>
        </p:txBody>
      </p:sp>
      <p:sp>
        <p:nvSpPr>
          <p:cNvPr id="25" name="Text Placeholder 14"/>
          <p:cNvSpPr>
            <a:spLocks noGrp="1"/>
          </p:cNvSpPr>
          <p:nvPr>
            <p:ph type="body" sz="quarter" idx="24" hasCustomPrompt="1"/>
          </p:nvPr>
        </p:nvSpPr>
        <p:spPr>
          <a:xfrm>
            <a:off x="544836" y="2525818"/>
            <a:ext cx="7988981" cy="599347"/>
          </a:xfrm>
          <a:prstGeom prst="rect">
            <a:avLst/>
          </a:prstGeom>
        </p:spPr>
        <p:txBody>
          <a:bodyPr vert="horz"/>
          <a:lstStyle>
            <a:lvl1pPr marL="0" indent="0">
              <a:buNone/>
              <a:defRPr sz="1800" b="1">
                <a:solidFill>
                  <a:srgbClr val="053A98"/>
                </a:solidFill>
              </a:defRPr>
            </a:lvl1pPr>
          </a:lstStyle>
          <a:p>
            <a:pPr lvl="0"/>
            <a:r>
              <a:rPr lang="pl-PL" dirty="0"/>
              <a:t>Kliknij aby dodać tytuł</a:t>
            </a:r>
            <a:endParaRPr lang="en-US" dirty="0"/>
          </a:p>
        </p:txBody>
      </p:sp>
      <p:pic>
        <p:nvPicPr>
          <p:cNvPr id="14" name="Picture 13"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142285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MK Spis treści">
    <p:spTree>
      <p:nvGrpSpPr>
        <p:cNvPr id="1" name=""/>
        <p:cNvGrpSpPr/>
        <p:nvPr/>
      </p:nvGrpSpPr>
      <p:grpSpPr>
        <a:xfrm>
          <a:off x="0" y="0"/>
          <a:ext cx="0" cy="0"/>
          <a:chOff x="0" y="0"/>
          <a:chExt cx="0" cy="0"/>
        </a:xfrm>
      </p:grpSpPr>
      <p:sp>
        <p:nvSpPr>
          <p:cNvPr id="60" name="Freeform 59"/>
          <p:cNvSpPr/>
          <p:nvPr userDrawn="1"/>
        </p:nvSpPr>
        <p:spPr>
          <a:xfrm>
            <a:off x="1" y="371148"/>
            <a:ext cx="2140407" cy="4772352"/>
          </a:xfrm>
          <a:custGeom>
            <a:avLst/>
            <a:gdLst>
              <a:gd name="connsiteX0" fmla="*/ 0 w 2286000"/>
              <a:gd name="connsiteY0" fmla="*/ 6858000 h 6858000"/>
              <a:gd name="connsiteX1" fmla="*/ 2286000 w 2286000"/>
              <a:gd name="connsiteY1" fmla="*/ 6858000 h 6858000"/>
              <a:gd name="connsiteX2" fmla="*/ 2286000 w 2286000"/>
              <a:gd name="connsiteY2" fmla="*/ 0 h 6858000"/>
              <a:gd name="connsiteX3" fmla="*/ 0 w 2286000"/>
              <a:gd name="connsiteY3" fmla="*/ 0 h 6858000"/>
              <a:gd name="connsiteX4" fmla="*/ 0 w 2286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2286000" h="6858000">
                <a:moveTo>
                  <a:pt x="0" y="6858000"/>
                </a:moveTo>
                <a:lnTo>
                  <a:pt x="2286000" y="6858000"/>
                </a:lnTo>
                <a:lnTo>
                  <a:pt x="2286000" y="0"/>
                </a:lnTo>
                <a:lnTo>
                  <a:pt x="0" y="0"/>
                </a:lnTo>
                <a:lnTo>
                  <a:pt x="0" y="6858000"/>
                </a:ln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57"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61" name="TextBox 1"/>
          <p:cNvSpPr txBox="1"/>
          <p:nvPr userDrawn="1"/>
        </p:nvSpPr>
        <p:spPr>
          <a:xfrm>
            <a:off x="550852" y="1227077"/>
            <a:ext cx="1046460" cy="418063"/>
          </a:xfrm>
          <a:prstGeom prst="rect">
            <a:avLst/>
          </a:prstGeom>
          <a:noFill/>
        </p:spPr>
        <p:txBody>
          <a:bodyPr wrap="none" lIns="0" tIns="0" rIns="0" rtlCol="0">
            <a:spAutoFit/>
          </a:bodyPr>
          <a:lstStyle/>
          <a:p>
            <a:pPr>
              <a:lnSpc>
                <a:spcPts val="3000"/>
              </a:lnSpc>
              <a:tabLst/>
            </a:pPr>
            <a:r>
              <a:rPr lang="en-US" altLang="zh-CN" sz="2000" dirty="0" err="1">
                <a:solidFill>
                  <a:schemeClr val="bg1"/>
                </a:solidFill>
                <a:latin typeface="Calibri" pitchFamily="18" charset="0"/>
                <a:cs typeface="Calibri" pitchFamily="18" charset="0"/>
              </a:rPr>
              <a:t>Spis</a:t>
            </a:r>
            <a:r>
              <a:rPr lang="en-US" altLang="zh-CN" sz="2000" dirty="0">
                <a:solidFill>
                  <a:schemeClr val="bg1"/>
                </a:solidFill>
                <a:latin typeface="Times New Roman" pitchFamily="18" charset="0"/>
                <a:cs typeface="Times New Roman" pitchFamily="18" charset="0"/>
              </a:rPr>
              <a:t> </a:t>
            </a:r>
            <a:r>
              <a:rPr lang="en-US" altLang="zh-CN" sz="2000" dirty="0" err="1">
                <a:solidFill>
                  <a:schemeClr val="bg1"/>
                </a:solidFill>
                <a:latin typeface="Calibri" pitchFamily="18" charset="0"/>
                <a:cs typeface="Calibri" pitchFamily="18" charset="0"/>
              </a:rPr>
              <a:t>treści</a:t>
            </a:r>
            <a:endParaRPr lang="en-US" altLang="zh-CN" sz="2000" dirty="0">
              <a:solidFill>
                <a:schemeClr val="bg1"/>
              </a:solidFill>
              <a:latin typeface="Calibri" pitchFamily="18" charset="0"/>
              <a:cs typeface="Calibri" pitchFamily="18" charset="0"/>
            </a:endParaRPr>
          </a:p>
        </p:txBody>
      </p:sp>
      <p:sp>
        <p:nvSpPr>
          <p:cNvPr id="62" name="TextBox 61"/>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FFFFFF"/>
                </a:solidFill>
                <a:latin typeface="Calibri" pitchFamily="18" charset="0"/>
                <a:cs typeface="Calibri" pitchFamily="18" charset="0"/>
              </a:rPr>
              <a:t>‹#›</a:t>
            </a:fld>
            <a:endParaRPr lang="en-US" sz="1200" dirty="0" err="1">
              <a:solidFill>
                <a:srgbClr val="FFFFFF"/>
              </a:solidFill>
              <a:latin typeface="Calibri" pitchFamily="18" charset="0"/>
              <a:cs typeface="Calibri" pitchFamily="18" charset="0"/>
            </a:endParaRPr>
          </a:p>
        </p:txBody>
      </p:sp>
      <p:sp>
        <p:nvSpPr>
          <p:cNvPr id="73" name="Text Placeholder 23"/>
          <p:cNvSpPr>
            <a:spLocks noGrp="1"/>
          </p:cNvSpPr>
          <p:nvPr>
            <p:ph type="body" sz="quarter" idx="12" hasCustomPrompt="1"/>
          </p:nvPr>
        </p:nvSpPr>
        <p:spPr>
          <a:xfrm>
            <a:off x="2649494" y="2587580"/>
            <a:ext cx="5910306" cy="421877"/>
          </a:xfrm>
          <a:prstGeom prst="rect">
            <a:avLst/>
          </a:prstGeom>
        </p:spPr>
        <p:txBody>
          <a:bodyPr vert="horz"/>
          <a:lstStyle>
            <a:lvl1pPr marL="0" indent="0">
              <a:buNone/>
              <a:defRPr sz="1600" b="0" baseline="0">
                <a:solidFill>
                  <a:srgbClr val="053A98"/>
                </a:solidFill>
              </a:defRPr>
            </a:lvl1pPr>
          </a:lstStyle>
          <a:p>
            <a:pPr lvl="0"/>
            <a:r>
              <a:rPr lang="en-US" dirty="0"/>
              <a:t>4.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74" name="Text Placeholder 23"/>
          <p:cNvSpPr>
            <a:spLocks noGrp="1"/>
          </p:cNvSpPr>
          <p:nvPr>
            <p:ph type="body" sz="quarter" idx="13" hasCustomPrompt="1"/>
          </p:nvPr>
        </p:nvSpPr>
        <p:spPr>
          <a:xfrm>
            <a:off x="2649494" y="3018319"/>
            <a:ext cx="5910306" cy="421877"/>
          </a:xfrm>
          <a:prstGeom prst="rect">
            <a:avLst/>
          </a:prstGeom>
        </p:spPr>
        <p:txBody>
          <a:bodyPr vert="horz"/>
          <a:lstStyle>
            <a:lvl1pPr marL="0" indent="0">
              <a:buNone/>
              <a:defRPr sz="1600" b="0" baseline="0">
                <a:solidFill>
                  <a:srgbClr val="053A98"/>
                </a:solidFill>
              </a:defRPr>
            </a:lvl1pPr>
          </a:lstStyle>
          <a:p>
            <a:pPr lvl="0"/>
            <a:r>
              <a:rPr lang="en-US" dirty="0"/>
              <a:t>5.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75" name="Text Placeholder 23"/>
          <p:cNvSpPr>
            <a:spLocks noGrp="1"/>
          </p:cNvSpPr>
          <p:nvPr>
            <p:ph type="body" sz="quarter" idx="14" hasCustomPrompt="1"/>
          </p:nvPr>
        </p:nvSpPr>
        <p:spPr>
          <a:xfrm>
            <a:off x="2649494" y="3446440"/>
            <a:ext cx="5910306" cy="421877"/>
          </a:xfrm>
          <a:prstGeom prst="rect">
            <a:avLst/>
          </a:prstGeom>
        </p:spPr>
        <p:txBody>
          <a:bodyPr vert="horz"/>
          <a:lstStyle>
            <a:lvl1pPr marL="0" indent="0">
              <a:buNone/>
              <a:defRPr sz="1600" b="0" baseline="0">
                <a:solidFill>
                  <a:srgbClr val="053A98"/>
                </a:solidFill>
              </a:defRPr>
            </a:lvl1pPr>
          </a:lstStyle>
          <a:p>
            <a:pPr lvl="0"/>
            <a:r>
              <a:rPr lang="en-US" dirty="0"/>
              <a:t>6.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76" name="Text Placeholder 23"/>
          <p:cNvSpPr>
            <a:spLocks noGrp="1"/>
          </p:cNvSpPr>
          <p:nvPr>
            <p:ph type="body" sz="quarter" idx="15" hasCustomPrompt="1"/>
          </p:nvPr>
        </p:nvSpPr>
        <p:spPr>
          <a:xfrm>
            <a:off x="2649494" y="3881084"/>
            <a:ext cx="5910306" cy="421877"/>
          </a:xfrm>
          <a:prstGeom prst="rect">
            <a:avLst/>
          </a:prstGeom>
        </p:spPr>
        <p:txBody>
          <a:bodyPr vert="horz"/>
          <a:lstStyle>
            <a:lvl1pPr marL="0" indent="0">
              <a:buNone/>
              <a:defRPr sz="1600" b="0" baseline="0">
                <a:solidFill>
                  <a:srgbClr val="053A98"/>
                </a:solidFill>
              </a:defRPr>
            </a:lvl1pPr>
          </a:lstStyle>
          <a:p>
            <a:pPr lvl="0"/>
            <a:r>
              <a:rPr lang="en-US" dirty="0"/>
              <a:t>7.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77" name="Text Placeholder 23"/>
          <p:cNvSpPr>
            <a:spLocks noGrp="1"/>
          </p:cNvSpPr>
          <p:nvPr>
            <p:ph type="body" sz="quarter" idx="16" hasCustomPrompt="1"/>
          </p:nvPr>
        </p:nvSpPr>
        <p:spPr>
          <a:xfrm>
            <a:off x="2649494" y="4311429"/>
            <a:ext cx="5910306" cy="421877"/>
          </a:xfrm>
          <a:prstGeom prst="rect">
            <a:avLst/>
          </a:prstGeom>
        </p:spPr>
        <p:txBody>
          <a:bodyPr vert="horz"/>
          <a:lstStyle>
            <a:lvl1pPr marL="0" indent="0">
              <a:buNone/>
              <a:defRPr sz="1600" b="0" baseline="0">
                <a:solidFill>
                  <a:srgbClr val="053A98"/>
                </a:solidFill>
              </a:defRPr>
            </a:lvl1pPr>
          </a:lstStyle>
          <a:p>
            <a:pPr lvl="0"/>
            <a:r>
              <a:rPr lang="en-US" dirty="0"/>
              <a:t>8.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80" name="Text Placeholder 23"/>
          <p:cNvSpPr>
            <a:spLocks noGrp="1"/>
          </p:cNvSpPr>
          <p:nvPr>
            <p:ph type="body" sz="quarter" idx="21" hasCustomPrompt="1"/>
          </p:nvPr>
        </p:nvSpPr>
        <p:spPr>
          <a:xfrm>
            <a:off x="2649494" y="2157236"/>
            <a:ext cx="5910306" cy="421877"/>
          </a:xfrm>
          <a:prstGeom prst="rect">
            <a:avLst/>
          </a:prstGeom>
        </p:spPr>
        <p:txBody>
          <a:bodyPr vert="horz"/>
          <a:lstStyle>
            <a:lvl1pPr marL="0" indent="0">
              <a:buNone/>
              <a:defRPr sz="1600" b="0" baseline="0">
                <a:solidFill>
                  <a:srgbClr val="053A98"/>
                </a:solidFill>
              </a:defRPr>
            </a:lvl1pPr>
          </a:lstStyle>
          <a:p>
            <a:pPr lvl="0"/>
            <a:r>
              <a:rPr lang="en-US" dirty="0"/>
              <a:t>3.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81" name="Text Placeholder 23"/>
          <p:cNvSpPr>
            <a:spLocks noGrp="1"/>
          </p:cNvSpPr>
          <p:nvPr>
            <p:ph type="body" sz="quarter" idx="22" hasCustomPrompt="1"/>
          </p:nvPr>
        </p:nvSpPr>
        <p:spPr>
          <a:xfrm>
            <a:off x="2649494" y="1730921"/>
            <a:ext cx="5910306" cy="421877"/>
          </a:xfrm>
          <a:prstGeom prst="rect">
            <a:avLst/>
          </a:prstGeom>
        </p:spPr>
        <p:txBody>
          <a:bodyPr vert="horz"/>
          <a:lstStyle>
            <a:lvl1pPr marL="0" indent="0">
              <a:buNone/>
              <a:defRPr sz="1600" b="0" baseline="0">
                <a:solidFill>
                  <a:srgbClr val="053A98"/>
                </a:solidFill>
              </a:defRPr>
            </a:lvl1pPr>
          </a:lstStyle>
          <a:p>
            <a:pPr lvl="0"/>
            <a:r>
              <a:rPr lang="en-US" dirty="0"/>
              <a:t>2.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sp>
        <p:nvSpPr>
          <p:cNvPr id="82" name="Text Placeholder 23"/>
          <p:cNvSpPr>
            <a:spLocks noGrp="1"/>
          </p:cNvSpPr>
          <p:nvPr>
            <p:ph type="body" sz="quarter" idx="23" hasCustomPrompt="1"/>
          </p:nvPr>
        </p:nvSpPr>
        <p:spPr>
          <a:xfrm>
            <a:off x="2649494" y="1298565"/>
            <a:ext cx="5910306" cy="421877"/>
          </a:xfrm>
          <a:prstGeom prst="rect">
            <a:avLst/>
          </a:prstGeom>
        </p:spPr>
        <p:txBody>
          <a:bodyPr vert="horz"/>
          <a:lstStyle>
            <a:lvl1pPr marL="0" indent="0">
              <a:buNone/>
              <a:defRPr sz="1600" b="0" baseline="0">
                <a:solidFill>
                  <a:srgbClr val="053A98"/>
                </a:solidFill>
              </a:defRPr>
            </a:lvl1pPr>
          </a:lstStyle>
          <a:p>
            <a:pPr lvl="0"/>
            <a:r>
              <a:rPr lang="en-US" dirty="0"/>
              <a:t>1. </a:t>
            </a:r>
            <a:r>
              <a:rPr lang="en-US" dirty="0" err="1"/>
              <a:t>Kliknij</a:t>
            </a:r>
            <a:r>
              <a:rPr lang="en-US" dirty="0"/>
              <a:t> </a:t>
            </a:r>
            <a:r>
              <a:rPr lang="en-US" dirty="0" err="1"/>
              <a:t>aby</a:t>
            </a:r>
            <a:r>
              <a:rPr lang="en-US" dirty="0"/>
              <a:t> </a:t>
            </a:r>
            <a:r>
              <a:rPr lang="en-US" dirty="0" err="1"/>
              <a:t>dodać</a:t>
            </a:r>
            <a:r>
              <a:rPr lang="en-US" dirty="0"/>
              <a:t> </a:t>
            </a:r>
            <a:r>
              <a:rPr lang="en-US" dirty="0" err="1"/>
              <a:t>rozdział</a:t>
            </a:r>
            <a:r>
              <a:rPr lang="en-US" dirty="0"/>
              <a:t>  </a:t>
            </a:r>
          </a:p>
        </p:txBody>
      </p:sp>
      <p:pic>
        <p:nvPicPr>
          <p:cNvPr id="17" name="Picture 16"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254513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MK Numer Tytuł Tekst">
    <p:spTree>
      <p:nvGrpSpPr>
        <p:cNvPr id="1" name=""/>
        <p:cNvGrpSpPr/>
        <p:nvPr/>
      </p:nvGrpSpPr>
      <p:grpSpPr>
        <a:xfrm>
          <a:off x="0" y="0"/>
          <a:ext cx="0" cy="0"/>
          <a:chOff x="0" y="0"/>
          <a:chExt cx="0" cy="0"/>
        </a:xfrm>
      </p:grpSpPr>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7"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8" name="TextBox 17"/>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9" name="Text Placeholder 17"/>
          <p:cNvSpPr>
            <a:spLocks noGrp="1"/>
          </p:cNvSpPr>
          <p:nvPr>
            <p:ph type="body" sz="quarter" idx="21" hasCustomPrompt="1"/>
          </p:nvPr>
        </p:nvSpPr>
        <p:spPr>
          <a:xfrm>
            <a:off x="460376" y="2808207"/>
            <a:ext cx="8074024" cy="1779649"/>
          </a:xfrm>
          <a:prstGeom prst="rect">
            <a:avLst/>
          </a:prstGeom>
        </p:spPr>
        <p:txBody>
          <a:bodyPr vert="horz"/>
          <a:lstStyle>
            <a:lvl1pPr marL="0" indent="0">
              <a:buNone/>
              <a:defRPr sz="1400">
                <a:solidFill>
                  <a:srgbClr val="053A98"/>
                </a:solidFill>
              </a:defRPr>
            </a:lvl1pPr>
          </a:lstStyle>
          <a:p>
            <a:pPr lvl="0"/>
            <a:r>
              <a:rPr lang="pl-PL" dirty="0"/>
              <a:t>Kliknij aby dodać tekst</a:t>
            </a:r>
            <a:endParaRPr lang="en-US" dirty="0"/>
          </a:p>
        </p:txBody>
      </p:sp>
      <p:sp>
        <p:nvSpPr>
          <p:cNvPr id="30" name="Text Placeholder 19"/>
          <p:cNvSpPr>
            <a:spLocks noGrp="1"/>
          </p:cNvSpPr>
          <p:nvPr>
            <p:ph type="body" sz="quarter" idx="22" hasCustomPrompt="1"/>
          </p:nvPr>
        </p:nvSpPr>
        <p:spPr>
          <a:xfrm>
            <a:off x="460376" y="1881108"/>
            <a:ext cx="7674492" cy="927100"/>
          </a:xfrm>
          <a:prstGeom prst="rect">
            <a:avLst/>
          </a:prstGeom>
        </p:spPr>
        <p:txBody>
          <a:bodyPr vert="horz"/>
          <a:lstStyle>
            <a:lvl1pPr marL="0" indent="0">
              <a:buNone/>
              <a:defRPr sz="2400" b="1">
                <a:solidFill>
                  <a:srgbClr val="053A98"/>
                </a:solidFill>
              </a:defRPr>
            </a:lvl1pPr>
          </a:lstStyle>
          <a:p>
            <a:pPr lvl="0"/>
            <a:r>
              <a:rPr lang="pl-PL" dirty="0"/>
              <a:t>Kliknij aby dodać tytuł</a:t>
            </a:r>
          </a:p>
        </p:txBody>
      </p:sp>
      <p:sp>
        <p:nvSpPr>
          <p:cNvPr id="31" name="Text Placeholder 21"/>
          <p:cNvSpPr>
            <a:spLocks noGrp="1"/>
          </p:cNvSpPr>
          <p:nvPr>
            <p:ph type="body" sz="quarter" idx="23" hasCustomPrompt="1"/>
          </p:nvPr>
        </p:nvSpPr>
        <p:spPr>
          <a:xfrm>
            <a:off x="460376" y="865108"/>
            <a:ext cx="1316567" cy="1016000"/>
          </a:xfrm>
          <a:prstGeom prst="rect">
            <a:avLst/>
          </a:prstGeom>
        </p:spPr>
        <p:txBody>
          <a:bodyPr vert="horz"/>
          <a:lstStyle>
            <a:lvl1pPr marL="0" indent="0">
              <a:buNone/>
              <a:defRPr sz="7200">
                <a:solidFill>
                  <a:schemeClr val="bg1">
                    <a:lumMod val="65000"/>
                  </a:schemeClr>
                </a:solidFill>
              </a:defRPr>
            </a:lvl1pPr>
          </a:lstStyle>
          <a:p>
            <a:pPr lvl="0"/>
            <a:r>
              <a:rPr lang="pl-PL" dirty="0"/>
              <a:t>1.</a:t>
            </a:r>
            <a:endParaRPr lang="en-US" dirty="0"/>
          </a:p>
        </p:txBody>
      </p:sp>
      <p:pic>
        <p:nvPicPr>
          <p:cNvPr id="12" name="Picture 11"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1112512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UMK Tytuł Tekst">
    <p:spTree>
      <p:nvGrpSpPr>
        <p:cNvPr id="1" name=""/>
        <p:cNvGrpSpPr/>
        <p:nvPr/>
      </p:nvGrpSpPr>
      <p:grpSpPr>
        <a:xfrm>
          <a:off x="0" y="0"/>
          <a:ext cx="0" cy="0"/>
          <a:chOff x="0" y="0"/>
          <a:chExt cx="0" cy="0"/>
        </a:xfrm>
      </p:grpSpPr>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2"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3" name="TextBox 12"/>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17" name="Text Placeholder 17"/>
          <p:cNvSpPr>
            <a:spLocks noGrp="1"/>
          </p:cNvSpPr>
          <p:nvPr>
            <p:ph type="body" sz="quarter" idx="24" hasCustomPrompt="1"/>
          </p:nvPr>
        </p:nvSpPr>
        <p:spPr>
          <a:xfrm>
            <a:off x="460376" y="2142058"/>
            <a:ext cx="8074024" cy="2679001"/>
          </a:xfrm>
          <a:prstGeom prst="rect">
            <a:avLst/>
          </a:prstGeom>
        </p:spPr>
        <p:txBody>
          <a:bodyPr vert="horz"/>
          <a:lstStyle>
            <a:lvl1pPr marL="285750" indent="-285750">
              <a:buFont typeface="Wingdings" charset="2"/>
              <a:buChar char=""/>
              <a:defRPr sz="1400">
                <a:solidFill>
                  <a:srgbClr val="053A98"/>
                </a:solidFill>
              </a:defRPr>
            </a:lvl1pPr>
          </a:lstStyle>
          <a:p>
            <a:pPr lvl="0"/>
            <a:r>
              <a:rPr lang="pl-PL" dirty="0"/>
              <a:t>Kliknij aby dodać tekst</a:t>
            </a:r>
          </a:p>
          <a:p>
            <a:pPr lvl="0"/>
            <a:endParaRPr lang="pl-PL" dirty="0"/>
          </a:p>
          <a:p>
            <a:pPr lvl="0"/>
            <a:endParaRPr lang="en-US" dirty="0"/>
          </a:p>
        </p:txBody>
      </p:sp>
      <p:sp>
        <p:nvSpPr>
          <p:cNvPr id="18" name="Text Placeholder 19"/>
          <p:cNvSpPr>
            <a:spLocks noGrp="1"/>
          </p:cNvSpPr>
          <p:nvPr>
            <p:ph type="body" sz="quarter" idx="25" hasCustomPrompt="1"/>
          </p:nvPr>
        </p:nvSpPr>
        <p:spPr>
          <a:xfrm>
            <a:off x="460376" y="1206491"/>
            <a:ext cx="7058024" cy="927100"/>
          </a:xfrm>
          <a:prstGeom prst="rect">
            <a:avLst/>
          </a:prstGeom>
        </p:spPr>
        <p:txBody>
          <a:bodyPr vert="horz"/>
          <a:lstStyle>
            <a:lvl1pPr marL="0" indent="0">
              <a:buNone/>
              <a:defRPr sz="2400" b="1">
                <a:solidFill>
                  <a:srgbClr val="053A98"/>
                </a:solidFill>
              </a:defRPr>
            </a:lvl1pPr>
          </a:lstStyle>
          <a:p>
            <a:pPr lvl="0"/>
            <a:r>
              <a:rPr lang="pl-PL" dirty="0"/>
              <a:t>Kliknij aby dodać tytuł</a:t>
            </a:r>
          </a:p>
        </p:txBody>
      </p:sp>
      <p:pic>
        <p:nvPicPr>
          <p:cNvPr id="10" name="Picture 9"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1022278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MK Tekst">
    <p:spTree>
      <p:nvGrpSpPr>
        <p:cNvPr id="1" name=""/>
        <p:cNvGrpSpPr/>
        <p:nvPr/>
      </p:nvGrpSpPr>
      <p:grpSpPr>
        <a:xfrm>
          <a:off x="0" y="0"/>
          <a:ext cx="0" cy="0"/>
          <a:chOff x="0" y="0"/>
          <a:chExt cx="0" cy="0"/>
        </a:xfrm>
      </p:grpSpPr>
      <p:sp>
        <p:nvSpPr>
          <p:cNvPr id="11"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4"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5" name="TextBox 14"/>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19" name="Text Placeholder 17"/>
          <p:cNvSpPr>
            <a:spLocks noGrp="1"/>
          </p:cNvSpPr>
          <p:nvPr>
            <p:ph type="body" sz="quarter" idx="24" hasCustomPrompt="1"/>
          </p:nvPr>
        </p:nvSpPr>
        <p:spPr>
          <a:xfrm>
            <a:off x="460376" y="1341963"/>
            <a:ext cx="8074024" cy="3238758"/>
          </a:xfrm>
          <a:prstGeom prst="rect">
            <a:avLst/>
          </a:prstGeom>
        </p:spPr>
        <p:txBody>
          <a:bodyPr vert="horz"/>
          <a:lstStyle>
            <a:lvl1pPr marL="0" indent="0">
              <a:buFont typeface="Wingdings" charset="2"/>
              <a:buNone/>
              <a:defRPr sz="1400">
                <a:solidFill>
                  <a:srgbClr val="053A98"/>
                </a:solidFill>
              </a:defRPr>
            </a:lvl1pPr>
          </a:lstStyle>
          <a:p>
            <a:pPr lvl="0"/>
            <a:r>
              <a:rPr lang="pl-PL" dirty="0"/>
              <a:t>Kliknij aby dodać tekst</a:t>
            </a:r>
          </a:p>
          <a:p>
            <a:pPr lvl="0"/>
            <a:endParaRPr lang="pl-PL" dirty="0"/>
          </a:p>
          <a:p>
            <a:pPr lvl="0"/>
            <a:endParaRPr lang="en-US" dirty="0"/>
          </a:p>
        </p:txBody>
      </p:sp>
      <p:pic>
        <p:nvPicPr>
          <p:cNvPr id="9" name="Picture 8"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1794033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UMK Tytuł Obraz Tekst">
    <p:spTree>
      <p:nvGrpSpPr>
        <p:cNvPr id="1" name=""/>
        <p:cNvGrpSpPr/>
        <p:nvPr/>
      </p:nvGrpSpPr>
      <p:grpSpPr>
        <a:xfrm>
          <a:off x="0" y="0"/>
          <a:ext cx="0" cy="0"/>
          <a:chOff x="0" y="0"/>
          <a:chExt cx="0" cy="0"/>
        </a:xfrm>
      </p:grpSpPr>
      <p:sp>
        <p:nvSpPr>
          <p:cNvPr id="26" name="Picture Placeholder 16"/>
          <p:cNvSpPr>
            <a:spLocks noGrp="1"/>
          </p:cNvSpPr>
          <p:nvPr>
            <p:ph type="pic" sz="quarter" idx="23" hasCustomPrompt="1"/>
          </p:nvPr>
        </p:nvSpPr>
        <p:spPr>
          <a:xfrm>
            <a:off x="544836" y="2433062"/>
            <a:ext cx="4071989" cy="2052377"/>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2"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3" name="TextBox 12"/>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4" name="Text Placeholder 12"/>
          <p:cNvSpPr>
            <a:spLocks noGrp="1"/>
          </p:cNvSpPr>
          <p:nvPr>
            <p:ph type="body" sz="quarter" idx="21" hasCustomPrompt="1"/>
          </p:nvPr>
        </p:nvSpPr>
        <p:spPr>
          <a:xfrm>
            <a:off x="460376" y="1102853"/>
            <a:ext cx="8141428" cy="1173238"/>
          </a:xfrm>
          <a:prstGeom prst="rect">
            <a:avLst/>
          </a:prstGeom>
        </p:spPr>
        <p:txBody>
          <a:bodyPr vert="horz"/>
          <a:lstStyle>
            <a:lvl1pPr marL="0" indent="0">
              <a:buNone/>
              <a:defRPr sz="3600" baseline="0">
                <a:solidFill>
                  <a:srgbClr val="053A98"/>
                </a:solidFill>
              </a:defRPr>
            </a:lvl1pPr>
          </a:lstStyle>
          <a:p>
            <a:pPr lvl="0"/>
            <a:r>
              <a:rPr lang="pl-PL" dirty="0"/>
              <a:t>Kliknij aby dodać tytuł</a:t>
            </a:r>
          </a:p>
        </p:txBody>
      </p:sp>
      <p:sp>
        <p:nvSpPr>
          <p:cNvPr id="25" name="Text Placeholder 14"/>
          <p:cNvSpPr>
            <a:spLocks noGrp="1"/>
          </p:cNvSpPr>
          <p:nvPr>
            <p:ph type="body" sz="quarter" idx="22" hasCustomPrompt="1"/>
          </p:nvPr>
        </p:nvSpPr>
        <p:spPr>
          <a:xfrm>
            <a:off x="5014901" y="2433062"/>
            <a:ext cx="3530455" cy="2052377"/>
          </a:xfrm>
          <a:prstGeom prst="rect">
            <a:avLst/>
          </a:prstGeom>
        </p:spPr>
        <p:txBody>
          <a:bodyPr vert="horz"/>
          <a:lstStyle>
            <a:lvl1pPr marL="0" indent="0">
              <a:buNone/>
              <a:defRPr sz="1400">
                <a:solidFill>
                  <a:srgbClr val="053A98"/>
                </a:solidFill>
              </a:defRPr>
            </a:lvl1pPr>
          </a:lstStyle>
          <a:p>
            <a:pPr lvl="0"/>
            <a:r>
              <a:rPr lang="pl-PL" dirty="0"/>
              <a:t>Kliknij aby dodać tekst</a:t>
            </a:r>
            <a:endParaRPr lang="en-US" dirty="0"/>
          </a:p>
        </p:txBody>
      </p:sp>
      <p:pic>
        <p:nvPicPr>
          <p:cNvPr id="14" name="Picture 13"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1870090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MK Tekst Obraz">
    <p:spTree>
      <p:nvGrpSpPr>
        <p:cNvPr id="1" name=""/>
        <p:cNvGrpSpPr/>
        <p:nvPr/>
      </p:nvGrpSpPr>
      <p:grpSpPr>
        <a:xfrm>
          <a:off x="0" y="0"/>
          <a:ext cx="0" cy="0"/>
          <a:chOff x="0" y="0"/>
          <a:chExt cx="0" cy="0"/>
        </a:xfrm>
      </p:grpSpPr>
      <p:sp>
        <p:nvSpPr>
          <p:cNvPr id="19" name="Picture Placeholder 10"/>
          <p:cNvSpPr>
            <a:spLocks noGrp="1"/>
          </p:cNvSpPr>
          <p:nvPr>
            <p:ph type="pic" sz="quarter" idx="21" hasCustomPrompt="1"/>
          </p:nvPr>
        </p:nvSpPr>
        <p:spPr>
          <a:xfrm>
            <a:off x="4616825" y="1133081"/>
            <a:ext cx="4527175" cy="3687978"/>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9"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2"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3" name="TextBox 12"/>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0" name="Text Placeholder 14"/>
          <p:cNvSpPr>
            <a:spLocks noGrp="1"/>
          </p:cNvSpPr>
          <p:nvPr>
            <p:ph type="body" sz="quarter" idx="22" hasCustomPrompt="1"/>
          </p:nvPr>
        </p:nvSpPr>
        <p:spPr>
          <a:xfrm>
            <a:off x="460377" y="1651001"/>
            <a:ext cx="3848978" cy="2922586"/>
          </a:xfrm>
          <a:prstGeom prst="rect">
            <a:avLst/>
          </a:prstGeom>
        </p:spPr>
        <p:txBody>
          <a:bodyPr vert="horz"/>
          <a:lstStyle>
            <a:lvl1pPr marL="0" indent="0">
              <a:buNone/>
              <a:defRPr sz="1400">
                <a:solidFill>
                  <a:srgbClr val="053A98"/>
                </a:solidFill>
              </a:defRPr>
            </a:lvl1pPr>
          </a:lstStyle>
          <a:p>
            <a:pPr lvl="0"/>
            <a:r>
              <a:rPr lang="pl-PL" dirty="0"/>
              <a:t>Kliknij aby dodać tekst</a:t>
            </a:r>
            <a:endParaRPr lang="en-US" dirty="0"/>
          </a:p>
        </p:txBody>
      </p:sp>
      <p:pic>
        <p:nvPicPr>
          <p:cNvPr id="10" name="Picture 9"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934375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UMK Duże zdjęcie">
    <p:spTree>
      <p:nvGrpSpPr>
        <p:cNvPr id="1" name=""/>
        <p:cNvGrpSpPr/>
        <p:nvPr/>
      </p:nvGrpSpPr>
      <p:grpSpPr>
        <a:xfrm>
          <a:off x="0" y="0"/>
          <a:ext cx="0" cy="0"/>
          <a:chOff x="0" y="0"/>
          <a:chExt cx="0" cy="0"/>
        </a:xfrm>
      </p:grpSpPr>
      <p:sp>
        <p:nvSpPr>
          <p:cNvPr id="20" name="Picture Placeholder 10"/>
          <p:cNvSpPr>
            <a:spLocks noGrp="1"/>
          </p:cNvSpPr>
          <p:nvPr>
            <p:ph type="pic" sz="quarter" idx="21" hasCustomPrompt="1"/>
          </p:nvPr>
        </p:nvSpPr>
        <p:spPr>
          <a:xfrm>
            <a:off x="544836" y="1102853"/>
            <a:ext cx="8597712" cy="3711600"/>
          </a:xfrm>
          <a:custGeom>
            <a:avLst/>
            <a:gdLst>
              <a:gd name="connsiteX0" fmla="*/ 0 w 8585200"/>
              <a:gd name="connsiteY0" fmla="*/ 0 h 4714607"/>
              <a:gd name="connsiteX1" fmla="*/ 8585200 w 8585200"/>
              <a:gd name="connsiteY1" fmla="*/ 0 h 4714607"/>
              <a:gd name="connsiteX2" fmla="*/ 8585200 w 8585200"/>
              <a:gd name="connsiteY2" fmla="*/ 4714607 h 4714607"/>
              <a:gd name="connsiteX3" fmla="*/ 0 w 8585200"/>
              <a:gd name="connsiteY3" fmla="*/ 4714607 h 4714607"/>
              <a:gd name="connsiteX4" fmla="*/ 0 w 8585200"/>
              <a:gd name="connsiteY4" fmla="*/ 0 h 4714607"/>
              <a:gd name="connsiteX0" fmla="*/ 0 w 8585200"/>
              <a:gd name="connsiteY0" fmla="*/ 0 h 4714607"/>
              <a:gd name="connsiteX1" fmla="*/ 8585200 w 8585200"/>
              <a:gd name="connsiteY1" fmla="*/ 0 h 4714607"/>
              <a:gd name="connsiteX2" fmla="*/ 8585200 w 8585200"/>
              <a:gd name="connsiteY2" fmla="*/ 4714607 h 4714607"/>
              <a:gd name="connsiteX3" fmla="*/ 4660899 w 8585200"/>
              <a:gd name="connsiteY3" fmla="*/ 4708259 h 4714607"/>
              <a:gd name="connsiteX4" fmla="*/ 0 w 8585200"/>
              <a:gd name="connsiteY4" fmla="*/ 4714607 h 4714607"/>
              <a:gd name="connsiteX5" fmla="*/ 0 w 8585200"/>
              <a:gd name="connsiteY5" fmla="*/ 0 h 4714607"/>
              <a:gd name="connsiteX0" fmla="*/ 0 w 8585200"/>
              <a:gd name="connsiteY0" fmla="*/ 0 h 4714607"/>
              <a:gd name="connsiteX1" fmla="*/ 8585200 w 8585200"/>
              <a:gd name="connsiteY1" fmla="*/ 0 h 4714607"/>
              <a:gd name="connsiteX2" fmla="*/ 8585200 w 8585200"/>
              <a:gd name="connsiteY2" fmla="*/ 4714607 h 4714607"/>
              <a:gd name="connsiteX3" fmla="*/ 6476999 w 8585200"/>
              <a:gd name="connsiteY3" fmla="*/ 4708259 h 4714607"/>
              <a:gd name="connsiteX4" fmla="*/ 4660899 w 8585200"/>
              <a:gd name="connsiteY4" fmla="*/ 4708259 h 4714607"/>
              <a:gd name="connsiteX5" fmla="*/ 0 w 8585200"/>
              <a:gd name="connsiteY5" fmla="*/ 4714607 h 4714607"/>
              <a:gd name="connsiteX6" fmla="*/ 0 w 8585200"/>
              <a:gd name="connsiteY6" fmla="*/ 0 h 4714607"/>
              <a:gd name="connsiteX0" fmla="*/ 0 w 8585200"/>
              <a:gd name="connsiteY0" fmla="*/ 0 h 4714607"/>
              <a:gd name="connsiteX1" fmla="*/ 8585200 w 8585200"/>
              <a:gd name="connsiteY1" fmla="*/ 0 h 4714607"/>
              <a:gd name="connsiteX2" fmla="*/ 8585200 w 8585200"/>
              <a:gd name="connsiteY2" fmla="*/ 4714607 h 4714607"/>
              <a:gd name="connsiteX3" fmla="*/ 6476999 w 8585200"/>
              <a:gd name="connsiteY3" fmla="*/ 4708259 h 4714607"/>
              <a:gd name="connsiteX4" fmla="*/ 4660899 w 8585200"/>
              <a:gd name="connsiteY4" fmla="*/ 4708259 h 4714607"/>
              <a:gd name="connsiteX5" fmla="*/ 0 w 8585200"/>
              <a:gd name="connsiteY5" fmla="*/ 4714607 h 4714607"/>
              <a:gd name="connsiteX6" fmla="*/ 1512 w 8585200"/>
              <a:gd name="connsiteY6" fmla="*/ 3868448 h 4714607"/>
              <a:gd name="connsiteX7" fmla="*/ 0 w 8585200"/>
              <a:gd name="connsiteY7" fmla="*/ 0 h 4714607"/>
              <a:gd name="connsiteX0" fmla="*/ 0 w 8585200"/>
              <a:gd name="connsiteY0" fmla="*/ 0 h 4714607"/>
              <a:gd name="connsiteX1" fmla="*/ 8585200 w 8585200"/>
              <a:gd name="connsiteY1" fmla="*/ 0 h 4714607"/>
              <a:gd name="connsiteX2" fmla="*/ 8585200 w 8585200"/>
              <a:gd name="connsiteY2" fmla="*/ 4714607 h 4714607"/>
              <a:gd name="connsiteX3" fmla="*/ 6476999 w 8585200"/>
              <a:gd name="connsiteY3" fmla="*/ 4708259 h 4714607"/>
              <a:gd name="connsiteX4" fmla="*/ 0 w 8585200"/>
              <a:gd name="connsiteY4" fmla="*/ 4714607 h 4714607"/>
              <a:gd name="connsiteX5" fmla="*/ 1512 w 8585200"/>
              <a:gd name="connsiteY5" fmla="*/ 3868448 h 4714607"/>
              <a:gd name="connsiteX6" fmla="*/ 0 w 8585200"/>
              <a:gd name="connsiteY6" fmla="*/ 0 h 4714607"/>
              <a:gd name="connsiteX0" fmla="*/ 0 w 8585200"/>
              <a:gd name="connsiteY0" fmla="*/ 0 h 4714607"/>
              <a:gd name="connsiteX1" fmla="*/ 8585200 w 8585200"/>
              <a:gd name="connsiteY1" fmla="*/ 0 h 4714607"/>
              <a:gd name="connsiteX2" fmla="*/ 8585200 w 8585200"/>
              <a:gd name="connsiteY2" fmla="*/ 4714607 h 4714607"/>
              <a:gd name="connsiteX3" fmla="*/ 0 w 8585200"/>
              <a:gd name="connsiteY3" fmla="*/ 4714607 h 4714607"/>
              <a:gd name="connsiteX4" fmla="*/ 1512 w 8585200"/>
              <a:gd name="connsiteY4" fmla="*/ 3868448 h 4714607"/>
              <a:gd name="connsiteX5" fmla="*/ 0 w 8585200"/>
              <a:gd name="connsiteY5" fmla="*/ 0 h 4714607"/>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0 w 8585200"/>
              <a:gd name="connsiteY4" fmla="*/ 4714607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21804 w 8585200"/>
              <a:gd name="connsiteY4" fmla="*/ 3874185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34255 w 8585200"/>
              <a:gd name="connsiteY4" fmla="*/ 3867960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15578 w 8585200"/>
              <a:gd name="connsiteY4" fmla="*/ 3867960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507409 w 8585200"/>
              <a:gd name="connsiteY4" fmla="*/ 3867960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15578 w 8585200"/>
              <a:gd name="connsiteY4" fmla="*/ 3867960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34255 w 8585200"/>
              <a:gd name="connsiteY4" fmla="*/ 3867960 h 4715095"/>
              <a:gd name="connsiteX5" fmla="*/ 1512 w 8585200"/>
              <a:gd name="connsiteY5" fmla="*/ 3868448 h 4715095"/>
              <a:gd name="connsiteX6" fmla="*/ 0 w 8585200"/>
              <a:gd name="connsiteY6" fmla="*/ 0 h 4715095"/>
              <a:gd name="connsiteX0" fmla="*/ 0 w 8585200"/>
              <a:gd name="connsiteY0" fmla="*/ 0 h 4715095"/>
              <a:gd name="connsiteX1" fmla="*/ 8585200 w 8585200"/>
              <a:gd name="connsiteY1" fmla="*/ 0 h 4715095"/>
              <a:gd name="connsiteX2" fmla="*/ 8585200 w 8585200"/>
              <a:gd name="connsiteY2" fmla="*/ 4714607 h 4715095"/>
              <a:gd name="connsiteX3" fmla="*/ 4023316 w 8585200"/>
              <a:gd name="connsiteY3" fmla="*/ 4715095 h 4715095"/>
              <a:gd name="connsiteX4" fmla="*/ 4021804 w 8585200"/>
              <a:gd name="connsiteY4" fmla="*/ 3867960 h 4715095"/>
              <a:gd name="connsiteX5" fmla="*/ 1512 w 8585200"/>
              <a:gd name="connsiteY5" fmla="*/ 3868448 h 4715095"/>
              <a:gd name="connsiteX6" fmla="*/ 0 w 8585200"/>
              <a:gd name="connsiteY6" fmla="*/ 0 h 471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85200" h="4715095">
                <a:moveTo>
                  <a:pt x="0" y="0"/>
                </a:moveTo>
                <a:lnTo>
                  <a:pt x="8585200" y="0"/>
                </a:lnTo>
                <a:lnTo>
                  <a:pt x="8585200" y="4714607"/>
                </a:lnTo>
                <a:lnTo>
                  <a:pt x="4023316" y="4715095"/>
                </a:lnTo>
                <a:cubicBezTo>
                  <a:pt x="4020737" y="4432717"/>
                  <a:pt x="4024383" y="4150338"/>
                  <a:pt x="4021804" y="3867960"/>
                </a:cubicBezTo>
                <a:lnTo>
                  <a:pt x="1512" y="3868448"/>
                </a:lnTo>
                <a:lnTo>
                  <a:pt x="0" y="0"/>
                </a:lnTo>
                <a:close/>
              </a:path>
            </a:pathLst>
          </a:cu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8"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1"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2" name="TextBox 11"/>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1" name="Text Placeholder 14"/>
          <p:cNvSpPr>
            <a:spLocks noGrp="1"/>
          </p:cNvSpPr>
          <p:nvPr>
            <p:ph type="body" sz="quarter" idx="23" hasCustomPrompt="1"/>
          </p:nvPr>
        </p:nvSpPr>
        <p:spPr>
          <a:xfrm>
            <a:off x="460376" y="4288182"/>
            <a:ext cx="3920325" cy="378160"/>
          </a:xfrm>
          <a:prstGeom prst="rect">
            <a:avLst/>
          </a:prstGeom>
        </p:spPr>
        <p:txBody>
          <a:bodyPr vert="horz"/>
          <a:lstStyle>
            <a:lvl1pPr marL="0" indent="0">
              <a:buNone/>
              <a:defRPr sz="1200">
                <a:solidFill>
                  <a:srgbClr val="053A98"/>
                </a:solidFill>
              </a:defRPr>
            </a:lvl1pPr>
          </a:lstStyle>
          <a:p>
            <a:pPr lvl="0"/>
            <a:r>
              <a:rPr lang="pl-PL" dirty="0"/>
              <a:t>Kliknij aby dodać podpis</a:t>
            </a:r>
            <a:endParaRPr lang="en-US" dirty="0"/>
          </a:p>
        </p:txBody>
      </p:sp>
      <p:pic>
        <p:nvPicPr>
          <p:cNvPr id="13" name="Picture 12"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3293732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MK Kilka zdjęć">
    <p:spTree>
      <p:nvGrpSpPr>
        <p:cNvPr id="1" name=""/>
        <p:cNvGrpSpPr/>
        <p:nvPr/>
      </p:nvGrpSpPr>
      <p:grpSpPr>
        <a:xfrm>
          <a:off x="0" y="0"/>
          <a:ext cx="0" cy="0"/>
          <a:chOff x="0" y="0"/>
          <a:chExt cx="0" cy="0"/>
        </a:xfrm>
      </p:grpSpPr>
      <p:sp>
        <p:nvSpPr>
          <p:cNvPr id="22" name="Picture Placeholder 10"/>
          <p:cNvSpPr>
            <a:spLocks noGrp="1"/>
          </p:cNvSpPr>
          <p:nvPr>
            <p:ph type="pic" sz="quarter" idx="23" hasCustomPrompt="1"/>
          </p:nvPr>
        </p:nvSpPr>
        <p:spPr>
          <a:xfrm>
            <a:off x="0" y="1107329"/>
            <a:ext cx="5429501" cy="1746399"/>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21" name="Picture Placeholder 10"/>
          <p:cNvSpPr>
            <a:spLocks noGrp="1"/>
          </p:cNvSpPr>
          <p:nvPr>
            <p:ph type="pic" sz="quarter" idx="24" hasCustomPrompt="1"/>
          </p:nvPr>
        </p:nvSpPr>
        <p:spPr>
          <a:xfrm>
            <a:off x="0" y="3075220"/>
            <a:ext cx="3747957" cy="1330209"/>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8" name="Freeform 3"/>
          <p:cNvSpPr/>
          <p:nvPr userDrawn="1"/>
        </p:nvSpPr>
        <p:spPr>
          <a:xfrm>
            <a:off x="-5" y="190"/>
            <a:ext cx="6835190" cy="644182"/>
          </a:xfrm>
          <a:custGeom>
            <a:avLst/>
            <a:gdLst>
              <a:gd name="connsiteX0" fmla="*/ 6668224 w 6835190"/>
              <a:gd name="connsiteY0" fmla="*/ 404964 h 644182"/>
              <a:gd name="connsiteX1" fmla="*/ 6835191 w 6835190"/>
              <a:gd name="connsiteY1" fmla="*/ 0 h 644182"/>
              <a:gd name="connsiteX2" fmla="*/ 0 w 6835190"/>
              <a:gd name="connsiteY2" fmla="*/ 0 h 644182"/>
              <a:gd name="connsiteX3" fmla="*/ 0 w 6835190"/>
              <a:gd name="connsiteY3" fmla="*/ 644182 h 644182"/>
              <a:gd name="connsiteX4" fmla="*/ 6720396 w 6835190"/>
              <a:gd name="connsiteY4" fmla="*/ 644182 h 644182"/>
              <a:gd name="connsiteX5" fmla="*/ 6668224 w 6835190"/>
              <a:gd name="connsiteY5" fmla="*/ 404964 h 644182"/>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Lst>
            <a:rect l="l" t="t" r="r" b="b"/>
            <a:pathLst>
              <a:path w="6835190" h="644182">
                <a:moveTo>
                  <a:pt x="6668224" y="404964"/>
                </a:moveTo>
                <a:cubicBezTo>
                  <a:pt x="6668224" y="246964"/>
                  <a:pt x="6732004" y="103885"/>
                  <a:pt x="6835191" y="0"/>
                </a:cubicBezTo>
                <a:lnTo>
                  <a:pt x="0" y="0"/>
                </a:lnTo>
                <a:lnTo>
                  <a:pt x="0" y="644182"/>
                </a:lnTo>
                <a:lnTo>
                  <a:pt x="6720396" y="644182"/>
                </a:lnTo>
                <a:cubicBezTo>
                  <a:pt x="6686995" y="571334"/>
                  <a:pt x="6668224" y="490372"/>
                  <a:pt x="6668224" y="404964"/>
                </a:cubicBezTo>
              </a:path>
            </a:pathLst>
          </a:custGeom>
          <a:solidFill>
            <a:srgbClr val="053A98"/>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 Placeholder 37"/>
          <p:cNvSpPr>
            <a:spLocks noGrp="1"/>
          </p:cNvSpPr>
          <p:nvPr>
            <p:ph type="body" sz="quarter" idx="19" hasCustomPrompt="1"/>
          </p:nvPr>
        </p:nvSpPr>
        <p:spPr>
          <a:xfrm>
            <a:off x="460168" y="113133"/>
            <a:ext cx="5877133" cy="258015"/>
          </a:xfrm>
          <a:prstGeom prst="rect">
            <a:avLst/>
          </a:prstGeom>
        </p:spPr>
        <p:txBody>
          <a:bodyPr vert="horz"/>
          <a:lstStyle>
            <a:lvl1pPr marL="0" indent="0">
              <a:buNone/>
              <a:defRPr sz="1100" b="1" baseline="0">
                <a:solidFill>
                  <a:schemeClr val="bg1"/>
                </a:solidFill>
              </a:defRPr>
            </a:lvl1pPr>
          </a:lstStyle>
          <a:p>
            <a:pPr lvl="0"/>
            <a:r>
              <a:rPr lang="pl-PL" dirty="0"/>
              <a:t>Kliknij aby dodać tytuł prezentacji</a:t>
            </a:r>
            <a:endParaRPr lang="en-US" dirty="0"/>
          </a:p>
        </p:txBody>
      </p:sp>
      <p:sp>
        <p:nvSpPr>
          <p:cNvPr id="11" name="Text Placeholder 39"/>
          <p:cNvSpPr>
            <a:spLocks noGrp="1"/>
          </p:cNvSpPr>
          <p:nvPr>
            <p:ph type="body" sz="quarter" idx="20" hasCustomPrompt="1"/>
          </p:nvPr>
        </p:nvSpPr>
        <p:spPr>
          <a:xfrm>
            <a:off x="460376" y="309404"/>
            <a:ext cx="5876925" cy="270933"/>
          </a:xfrm>
          <a:prstGeom prst="rect">
            <a:avLst/>
          </a:prstGeom>
        </p:spPr>
        <p:txBody>
          <a:bodyPr vert="horz"/>
          <a:lstStyle>
            <a:lvl1pPr marL="0" indent="0">
              <a:buNone/>
              <a:defRPr sz="1100" baseline="0">
                <a:solidFill>
                  <a:srgbClr val="FFFFFF"/>
                </a:solidFill>
              </a:defRPr>
            </a:lvl1pPr>
          </a:lstStyle>
          <a:p>
            <a:pPr lvl="0"/>
            <a:r>
              <a:rPr lang="en-US" dirty="0" err="1"/>
              <a:t>Kliknij</a:t>
            </a:r>
            <a:r>
              <a:rPr lang="en-US" dirty="0"/>
              <a:t> </a:t>
            </a:r>
            <a:r>
              <a:rPr lang="en-US" dirty="0" err="1"/>
              <a:t>aby</a:t>
            </a:r>
            <a:r>
              <a:rPr lang="en-US" dirty="0"/>
              <a:t> </a:t>
            </a:r>
            <a:r>
              <a:rPr lang="en-US" dirty="0" err="1"/>
              <a:t>dodać</a:t>
            </a:r>
            <a:r>
              <a:rPr lang="en-US" dirty="0"/>
              <a:t> </a:t>
            </a:r>
            <a:r>
              <a:rPr lang="en-US" dirty="0" err="1"/>
              <a:t>podtytuł</a:t>
            </a:r>
            <a:r>
              <a:rPr lang="en-US" dirty="0"/>
              <a:t> </a:t>
            </a:r>
            <a:r>
              <a:rPr lang="en-US" dirty="0" err="1"/>
              <a:t>prezentacji</a:t>
            </a:r>
            <a:endParaRPr lang="en-US" dirty="0"/>
          </a:p>
        </p:txBody>
      </p:sp>
      <p:sp>
        <p:nvSpPr>
          <p:cNvPr id="12" name="TextBox 11"/>
          <p:cNvSpPr txBox="1"/>
          <p:nvPr userDrawn="1"/>
        </p:nvSpPr>
        <p:spPr>
          <a:xfrm>
            <a:off x="544836" y="4485439"/>
            <a:ext cx="515614" cy="397545"/>
          </a:xfrm>
          <a:prstGeom prst="rect">
            <a:avLst/>
          </a:prstGeom>
          <a:noFill/>
        </p:spPr>
        <p:txBody>
          <a:bodyPr wrap="square" lIns="0" tIns="0" rIns="0" rtlCol="0">
            <a:spAutoFit/>
          </a:bodyPr>
          <a:lstStyle/>
          <a:p>
            <a:pPr>
              <a:lnSpc>
                <a:spcPts val="3000"/>
              </a:lnSpc>
              <a:tabLst/>
            </a:pPr>
            <a:fld id="{A7771732-3C82-1545-98DD-8255A4E3438A}" type="slidenum">
              <a:rPr lang="en-US" sz="1200" smtClean="0">
                <a:solidFill>
                  <a:srgbClr val="053A98"/>
                </a:solidFill>
                <a:latin typeface="Calibri" pitchFamily="18" charset="0"/>
                <a:cs typeface="Calibri" pitchFamily="18" charset="0"/>
              </a:rPr>
              <a:t>‹#›</a:t>
            </a:fld>
            <a:endParaRPr lang="en-US" sz="1200" dirty="0" err="1">
              <a:solidFill>
                <a:srgbClr val="053A98"/>
              </a:solidFill>
              <a:latin typeface="Calibri" pitchFamily="18" charset="0"/>
              <a:cs typeface="Calibri" pitchFamily="18" charset="0"/>
            </a:endParaRPr>
          </a:p>
        </p:txBody>
      </p:sp>
      <p:sp>
        <p:nvSpPr>
          <p:cNvPr id="25" name="Text Placeholder 14"/>
          <p:cNvSpPr>
            <a:spLocks noGrp="1"/>
          </p:cNvSpPr>
          <p:nvPr>
            <p:ph type="body" sz="quarter" idx="22" hasCustomPrompt="1"/>
          </p:nvPr>
        </p:nvSpPr>
        <p:spPr>
          <a:xfrm>
            <a:off x="1085748" y="4485439"/>
            <a:ext cx="2854326" cy="336179"/>
          </a:xfrm>
          <a:prstGeom prst="rect">
            <a:avLst/>
          </a:prstGeom>
        </p:spPr>
        <p:txBody>
          <a:bodyPr vert="horz"/>
          <a:lstStyle>
            <a:lvl1pPr marL="0" indent="0">
              <a:buNone/>
              <a:defRPr sz="1200">
                <a:solidFill>
                  <a:srgbClr val="053A98"/>
                </a:solidFill>
              </a:defRPr>
            </a:lvl1pPr>
          </a:lstStyle>
          <a:p>
            <a:pPr lvl="0"/>
            <a:r>
              <a:rPr lang="pl-PL" dirty="0"/>
              <a:t>Kliknij aby dodać podpis</a:t>
            </a:r>
            <a:endParaRPr lang="en-US" dirty="0"/>
          </a:p>
        </p:txBody>
      </p:sp>
      <p:sp>
        <p:nvSpPr>
          <p:cNvPr id="29" name="Picture Placeholder 10"/>
          <p:cNvSpPr>
            <a:spLocks noGrp="1"/>
          </p:cNvSpPr>
          <p:nvPr>
            <p:ph type="pic" sz="quarter" idx="26" hasCustomPrompt="1"/>
          </p:nvPr>
        </p:nvSpPr>
        <p:spPr>
          <a:xfrm>
            <a:off x="4009696" y="3075219"/>
            <a:ext cx="5135789" cy="1746399"/>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sp>
        <p:nvSpPr>
          <p:cNvPr id="26" name="Picture Placeholder 10"/>
          <p:cNvSpPr>
            <a:spLocks noGrp="1"/>
          </p:cNvSpPr>
          <p:nvPr>
            <p:ph type="pic" sz="quarter" idx="28" hasCustomPrompt="1"/>
          </p:nvPr>
        </p:nvSpPr>
        <p:spPr>
          <a:xfrm>
            <a:off x="5679215" y="1107330"/>
            <a:ext cx="3464785" cy="1746399"/>
          </a:xfrm>
          <a:prstGeom prst="rect">
            <a:avLst/>
          </a:prstGeom>
          <a:solidFill>
            <a:schemeClr val="bg1">
              <a:lumMod val="85000"/>
            </a:schemeClr>
          </a:solidFill>
          <a:ln>
            <a:noFill/>
          </a:ln>
        </p:spPr>
        <p:txBody>
          <a:bodyPr vert="horz"/>
          <a:lstStyle>
            <a:lvl1pPr marL="0" indent="0">
              <a:buNone/>
              <a:defRPr sz="2000"/>
            </a:lvl1pPr>
          </a:lstStyle>
          <a:p>
            <a:r>
              <a:rPr lang="en-US" dirty="0" err="1"/>
              <a:t>Dodaj</a:t>
            </a:r>
            <a:r>
              <a:rPr lang="en-US" dirty="0"/>
              <a:t> </a:t>
            </a:r>
            <a:r>
              <a:rPr lang="en-US" dirty="0" err="1"/>
              <a:t>obraz</a:t>
            </a:r>
            <a:endParaRPr lang="en-US" dirty="0"/>
          </a:p>
        </p:txBody>
      </p:sp>
      <p:pic>
        <p:nvPicPr>
          <p:cNvPr id="13" name="Picture 12" descr="logo UMK poziom 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35185" y="32612"/>
            <a:ext cx="1981345" cy="828530"/>
          </a:xfrm>
          <a:prstGeom prst="rect">
            <a:avLst/>
          </a:prstGeom>
        </p:spPr>
      </p:pic>
    </p:spTree>
    <p:extLst>
      <p:ext uri="{BB962C8B-B14F-4D97-AF65-F5344CB8AC3E}">
        <p14:creationId xmlns:p14="http://schemas.microsoft.com/office/powerpoint/2010/main" val="2708913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5175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 id="2147483660"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repozytorium.umk.pl/"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https://repozytorium.umk.pl/handle/item/6649"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repod.icm.edu.pl/dataverse/umk"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www.bu.umk.pl/repozytorium-otwartych-danych"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bu.umk.pl/otwarta-nauka"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hyperlink" Target="https://journalcheckertool.org/" TargetMode="External"/><Relationship Id="rId4" Type="http://schemas.openxmlformats.org/officeDocument/2006/relationships/hyperlink" Target="https://www.sherpa.ac.uk/romeo/"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465137" y="3329810"/>
            <a:ext cx="5221047" cy="1726284"/>
          </a:xfrm>
        </p:spPr>
        <p:txBody>
          <a:bodyPr/>
          <a:lstStyle/>
          <a:p>
            <a:r>
              <a:rPr lang="pl-PL" sz="2000" dirty="0"/>
              <a:t>w zakresie upowszechniania publikacji i danych badawczych</a:t>
            </a:r>
          </a:p>
          <a:p>
            <a:endParaRPr lang="pl-PL" sz="1400" i="1" dirty="0"/>
          </a:p>
          <a:p>
            <a:r>
              <a:rPr lang="pl-PL" sz="1600" b="1" i="1" dirty="0"/>
              <a:t>Dominika Czyżak, Biblioteka Uniwersytecka</a:t>
            </a:r>
          </a:p>
          <a:p>
            <a:r>
              <a:rPr lang="pl-PL" sz="1600" b="1" i="1" dirty="0"/>
              <a:t>CC-BY</a:t>
            </a:r>
            <a:endParaRPr lang="en-US" sz="1600" b="1" i="1" dirty="0"/>
          </a:p>
        </p:txBody>
      </p:sp>
      <p:sp>
        <p:nvSpPr>
          <p:cNvPr id="5" name="Title 4"/>
          <p:cNvSpPr>
            <a:spLocks noGrp="1"/>
          </p:cNvSpPr>
          <p:nvPr>
            <p:ph type="title"/>
          </p:nvPr>
        </p:nvSpPr>
        <p:spPr>
          <a:xfrm>
            <a:off x="465673" y="2180474"/>
            <a:ext cx="4755440" cy="1149336"/>
          </a:xfrm>
        </p:spPr>
        <p:txBody>
          <a:bodyPr/>
          <a:lstStyle/>
          <a:p>
            <a:r>
              <a:rPr lang="pl-PL" sz="2800" dirty="0"/>
              <a:t>Polityki otwartości w nauce</a:t>
            </a:r>
            <a:endParaRPr lang="en-US" sz="2800" dirty="0"/>
          </a:p>
        </p:txBody>
      </p:sp>
    </p:spTree>
    <p:extLst>
      <p:ext uri="{BB962C8B-B14F-4D97-AF65-F5344CB8AC3E}">
        <p14:creationId xmlns:p14="http://schemas.microsoft.com/office/powerpoint/2010/main" val="3113890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err="1"/>
              <a:t>Journal</a:t>
            </a:r>
            <a:r>
              <a:rPr lang="pl-PL" dirty="0"/>
              <a:t> </a:t>
            </a:r>
            <a:r>
              <a:rPr lang="pl-PL" dirty="0" err="1"/>
              <a:t>Checker</a:t>
            </a:r>
            <a:r>
              <a:rPr lang="pl-PL" dirty="0"/>
              <a:t> </a:t>
            </a:r>
            <a:r>
              <a:rPr lang="pl-PL" dirty="0" err="1"/>
              <a:t>Tool</a:t>
            </a:r>
            <a:endParaRPr lang="en-US" dirty="0"/>
          </a:p>
        </p:txBody>
      </p:sp>
      <p:sp>
        <p:nvSpPr>
          <p:cNvPr id="8" name="Text Placeholder 7"/>
          <p:cNvSpPr>
            <a:spLocks noGrp="1"/>
          </p:cNvSpPr>
          <p:nvPr>
            <p:ph type="body" sz="quarter" idx="24"/>
          </p:nvPr>
        </p:nvSpPr>
        <p:spPr>
          <a:xfrm>
            <a:off x="341972" y="985797"/>
            <a:ext cx="8248778" cy="3848299"/>
          </a:xfrm>
        </p:spPr>
        <p:txBody>
          <a:bodyPr/>
          <a:lstStyle/>
          <a:p>
            <a:pPr algn="just"/>
            <a:r>
              <a:rPr lang="pl-PL" b="1" dirty="0"/>
              <a:t>Służy do sprawdzania czy czasopismo, w którym planowana jest publikacja, spełnia warunki Polityki </a:t>
            </a:r>
            <a:r>
              <a:rPr lang="pl-PL" b="1"/>
              <a:t>Otwartego Dostępu </a:t>
            </a:r>
            <a:r>
              <a:rPr lang="pl-PL" b="1" dirty="0"/>
              <a:t>NCN i wskazuje w ramach  której ścieżki ta zgodność występuje</a:t>
            </a:r>
            <a:endParaRPr lang="pl-PL" dirty="0"/>
          </a:p>
          <a:p>
            <a:pPr lvl="1" indent="0" algn="just">
              <a:buNone/>
            </a:pPr>
            <a:r>
              <a:rPr lang="pl-PL" sz="1400" dirty="0">
                <a:solidFill>
                  <a:srgbClr val="053A98"/>
                </a:solidFill>
              </a:rPr>
              <a:t> </a:t>
            </a:r>
          </a:p>
        </p:txBody>
      </p:sp>
      <p:sp>
        <p:nvSpPr>
          <p:cNvPr id="9" name="Text Placeholder 9"/>
          <p:cNvSpPr txBox="1">
            <a:spLocks/>
          </p:cNvSpPr>
          <p:nvPr/>
        </p:nvSpPr>
        <p:spPr>
          <a:xfrm>
            <a:off x="230521" y="776608"/>
            <a:ext cx="8729063" cy="726122"/>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i="1" dirty="0">
              <a:solidFill>
                <a:schemeClr val="tx2"/>
              </a:solidFill>
            </a:endParaRPr>
          </a:p>
          <a:p>
            <a:endParaRPr lang="en-US" sz="1400" i="1" dirty="0"/>
          </a:p>
        </p:txBody>
      </p:sp>
      <p:sp>
        <p:nvSpPr>
          <p:cNvPr id="2" name="Prostokąt 1">
            <a:extLst>
              <a:ext uri="{FF2B5EF4-FFF2-40B4-BE49-F238E27FC236}">
                <a16:creationId xmlns:a16="http://schemas.microsoft.com/office/drawing/2014/main" id="{01917FF3-F515-48F7-921D-5046990D442B}"/>
              </a:ext>
            </a:extLst>
          </p:cNvPr>
          <p:cNvSpPr/>
          <p:nvPr/>
        </p:nvSpPr>
        <p:spPr>
          <a:xfrm>
            <a:off x="460377" y="722298"/>
            <a:ext cx="8038164" cy="369332"/>
          </a:xfrm>
          <a:prstGeom prst="rect">
            <a:avLst/>
          </a:prstGeom>
        </p:spPr>
        <p:txBody>
          <a:bodyPr wrap="square">
            <a:spAutoFit/>
          </a:bodyPr>
          <a:lstStyle/>
          <a:p>
            <a:r>
              <a:rPr lang="pl-PL" b="1" dirty="0" err="1"/>
              <a:t>Journal</a:t>
            </a:r>
            <a:r>
              <a:rPr lang="pl-PL" b="1" dirty="0"/>
              <a:t> </a:t>
            </a:r>
            <a:r>
              <a:rPr lang="pl-PL" b="1" dirty="0" err="1"/>
              <a:t>Checker</a:t>
            </a:r>
            <a:r>
              <a:rPr lang="pl-PL" b="1" dirty="0"/>
              <a:t> </a:t>
            </a:r>
            <a:r>
              <a:rPr lang="pl-PL" b="1" dirty="0" err="1"/>
              <a:t>Tool</a:t>
            </a:r>
            <a:r>
              <a:rPr lang="pl-PL" b="1" dirty="0"/>
              <a:t> – https://journalcheckertool.org/ </a:t>
            </a:r>
            <a:endParaRPr lang="pl-PL" dirty="0"/>
          </a:p>
        </p:txBody>
      </p:sp>
      <p:pic>
        <p:nvPicPr>
          <p:cNvPr id="13" name="Obraz 12">
            <a:extLst>
              <a:ext uri="{FF2B5EF4-FFF2-40B4-BE49-F238E27FC236}">
                <a16:creationId xmlns:a16="http://schemas.microsoft.com/office/drawing/2014/main" id="{E24FA584-1E49-4982-B5A3-69CF653739FC}"/>
              </a:ext>
            </a:extLst>
          </p:cNvPr>
          <p:cNvPicPr>
            <a:picLocks noChangeAspect="1"/>
          </p:cNvPicPr>
          <p:nvPr/>
        </p:nvPicPr>
        <p:blipFill>
          <a:blip r:embed="rId2"/>
          <a:stretch>
            <a:fillRect/>
          </a:stretch>
        </p:blipFill>
        <p:spPr>
          <a:xfrm>
            <a:off x="0" y="1502731"/>
            <a:ext cx="9144000" cy="3707044"/>
          </a:xfrm>
          <a:prstGeom prst="rect">
            <a:avLst/>
          </a:prstGeom>
        </p:spPr>
      </p:pic>
    </p:spTree>
    <p:extLst>
      <p:ext uri="{BB962C8B-B14F-4D97-AF65-F5344CB8AC3E}">
        <p14:creationId xmlns:p14="http://schemas.microsoft.com/office/powerpoint/2010/main" val="1726716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8" name="Text Placeholder 7"/>
          <p:cNvSpPr>
            <a:spLocks noGrp="1"/>
          </p:cNvSpPr>
          <p:nvPr>
            <p:ph type="body" sz="quarter" idx="24"/>
          </p:nvPr>
        </p:nvSpPr>
        <p:spPr>
          <a:xfrm>
            <a:off x="341972" y="985797"/>
            <a:ext cx="8248778" cy="3848299"/>
          </a:xfrm>
        </p:spPr>
        <p:txBody>
          <a:bodyPr/>
          <a:lstStyle/>
          <a:p>
            <a:pPr algn="just"/>
            <a:r>
              <a:rPr lang="pl-PL" b="1" dirty="0"/>
              <a:t>Służy do sprawdzania czy czasopismo, w którym planowana jest publikacja, spełnia warunki Polityki Otwartego dostępu NCN i wskazuje w ramach  której ścieżki ta zgodność występuje</a:t>
            </a:r>
            <a:endParaRPr lang="pl-PL" dirty="0"/>
          </a:p>
          <a:p>
            <a:pPr lvl="1" indent="0" algn="just">
              <a:buNone/>
            </a:pPr>
            <a:r>
              <a:rPr lang="pl-PL" sz="1400" dirty="0">
                <a:solidFill>
                  <a:srgbClr val="053A98"/>
                </a:solidFill>
              </a:rPr>
              <a:t> </a:t>
            </a:r>
          </a:p>
        </p:txBody>
      </p:sp>
      <p:sp>
        <p:nvSpPr>
          <p:cNvPr id="9" name="Text Placeholder 9"/>
          <p:cNvSpPr txBox="1">
            <a:spLocks/>
          </p:cNvSpPr>
          <p:nvPr/>
        </p:nvSpPr>
        <p:spPr>
          <a:xfrm>
            <a:off x="230521" y="776608"/>
            <a:ext cx="8729063" cy="726122"/>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i="1" dirty="0">
              <a:solidFill>
                <a:schemeClr val="tx2"/>
              </a:solidFill>
            </a:endParaRPr>
          </a:p>
          <a:p>
            <a:endParaRPr lang="en-US" sz="1400" i="1" dirty="0"/>
          </a:p>
        </p:txBody>
      </p:sp>
      <p:sp>
        <p:nvSpPr>
          <p:cNvPr id="2" name="Prostokąt 1">
            <a:extLst>
              <a:ext uri="{FF2B5EF4-FFF2-40B4-BE49-F238E27FC236}">
                <a16:creationId xmlns:a16="http://schemas.microsoft.com/office/drawing/2014/main" id="{01917FF3-F515-48F7-921D-5046990D442B}"/>
              </a:ext>
            </a:extLst>
          </p:cNvPr>
          <p:cNvSpPr/>
          <p:nvPr/>
        </p:nvSpPr>
        <p:spPr>
          <a:xfrm>
            <a:off x="460377" y="722298"/>
            <a:ext cx="8038164" cy="369332"/>
          </a:xfrm>
          <a:prstGeom prst="rect">
            <a:avLst/>
          </a:prstGeom>
        </p:spPr>
        <p:txBody>
          <a:bodyPr wrap="square">
            <a:spAutoFit/>
          </a:bodyPr>
          <a:lstStyle/>
          <a:p>
            <a:r>
              <a:rPr lang="pl-PL" b="1" dirty="0" err="1"/>
              <a:t>Journal</a:t>
            </a:r>
            <a:r>
              <a:rPr lang="pl-PL" b="1" dirty="0"/>
              <a:t> </a:t>
            </a:r>
            <a:r>
              <a:rPr lang="pl-PL" b="1" dirty="0" err="1"/>
              <a:t>Checker</a:t>
            </a:r>
            <a:r>
              <a:rPr lang="pl-PL" b="1" dirty="0"/>
              <a:t> </a:t>
            </a:r>
            <a:r>
              <a:rPr lang="pl-PL" b="1" dirty="0" err="1"/>
              <a:t>Tool</a:t>
            </a:r>
            <a:r>
              <a:rPr lang="pl-PL" b="1" dirty="0"/>
              <a:t> – https://journalcheckertool.org/ </a:t>
            </a:r>
            <a:endParaRPr lang="pl-PL" dirty="0"/>
          </a:p>
        </p:txBody>
      </p:sp>
      <p:pic>
        <p:nvPicPr>
          <p:cNvPr id="4" name="Obraz 3">
            <a:extLst>
              <a:ext uri="{FF2B5EF4-FFF2-40B4-BE49-F238E27FC236}">
                <a16:creationId xmlns:a16="http://schemas.microsoft.com/office/drawing/2014/main" id="{659E8941-F780-46B9-852F-D30AC749E253}"/>
              </a:ext>
            </a:extLst>
          </p:cNvPr>
          <p:cNvPicPr>
            <a:picLocks noChangeAspect="1"/>
          </p:cNvPicPr>
          <p:nvPr/>
        </p:nvPicPr>
        <p:blipFill>
          <a:blip r:embed="rId2"/>
          <a:stretch>
            <a:fillRect/>
          </a:stretch>
        </p:blipFill>
        <p:spPr>
          <a:xfrm>
            <a:off x="0" y="169069"/>
            <a:ext cx="9144000" cy="4805362"/>
          </a:xfrm>
          <a:prstGeom prst="rect">
            <a:avLst/>
          </a:prstGeom>
        </p:spPr>
      </p:pic>
    </p:spTree>
    <p:extLst>
      <p:ext uri="{BB962C8B-B14F-4D97-AF65-F5344CB8AC3E}">
        <p14:creationId xmlns:p14="http://schemas.microsoft.com/office/powerpoint/2010/main" val="872812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Dane badawcze</a:t>
            </a:r>
            <a:endParaRPr lang="en-US" dirty="0"/>
          </a:p>
        </p:txBody>
      </p:sp>
      <p:sp>
        <p:nvSpPr>
          <p:cNvPr id="8" name="Text Placeholder 7"/>
          <p:cNvSpPr>
            <a:spLocks noGrp="1"/>
          </p:cNvSpPr>
          <p:nvPr>
            <p:ph type="body" sz="quarter" idx="24"/>
          </p:nvPr>
        </p:nvSpPr>
        <p:spPr>
          <a:xfrm>
            <a:off x="364273" y="1070517"/>
            <a:ext cx="7880195" cy="3882944"/>
          </a:xfrm>
        </p:spPr>
        <p:txBody>
          <a:bodyPr/>
          <a:lstStyle/>
          <a:p>
            <a:pPr marL="342900" indent="-342900" algn="just">
              <a:buFont typeface="Wingdings" charset="2"/>
              <a:buAutoNum type="arabicPeriod"/>
            </a:pPr>
            <a:r>
              <a:rPr lang="pl-PL" dirty="0"/>
              <a:t>Od 2019 r. wszystkie wnioski o przyznanie środków na działalność naukowo-badawczą składane do NCN muszą zawierać plan zarządzania danymi badawczymi (Data Management Plan, DMP</a:t>
            </a:r>
            <a:r>
              <a:rPr lang="pl-PL" u="sng" dirty="0"/>
              <a:t>,</a:t>
            </a:r>
            <a:r>
              <a:rPr lang="pl-PL" dirty="0"/>
              <a:t> dokument opisujący czynności wykonywane na każdym etapie pracy badawczej, powinien być na bieżąco uzupełniany i modyfikowany, tak by odzwierciedlał przebieg procesu badawczego oraz umożliwiał wdrożenie kolejnych osób w realizację zadania badawczego). </a:t>
            </a:r>
          </a:p>
          <a:p>
            <a:pPr marL="342900" indent="-342900" algn="just">
              <a:buAutoNum type="arabicPeriod"/>
            </a:pPr>
            <a:endParaRPr lang="pl-PL" dirty="0"/>
          </a:p>
          <a:p>
            <a:pPr marL="342900" indent="-342900" algn="just">
              <a:buAutoNum type="arabicPeriod"/>
            </a:pPr>
            <a:r>
              <a:rPr lang="pl-PL" dirty="0"/>
              <a:t>Dane badawcze – źródła, materiały które zostały zebrane lub wytworzone w trakcie realizacji projektu, niezbędne do weryfikacji, analizy, oceny, wyników badań naukowych (np. notatki, dane liczbowe, modele matematyczne, próbki biologiczne, kwestionariusze, ankiety, wywiady, odczyty czujników, wyniki pomiarów, wyniki symulacji komputerowych, rezultaty eksperymentów, nagrania audio/video).</a:t>
            </a:r>
          </a:p>
          <a:p>
            <a:pPr marL="342900" indent="-342900" algn="just">
              <a:buFont typeface="+mj-lt"/>
              <a:buAutoNum type="arabicPeriod"/>
            </a:pPr>
            <a:endParaRPr lang="pl-PL" dirty="0"/>
          </a:p>
          <a:p>
            <a:pPr marL="342900" indent="-342900" algn="just">
              <a:buFont typeface="+mj-lt"/>
              <a:buAutoNum type="arabicPeriod"/>
            </a:pPr>
            <a:r>
              <a:rPr lang="pl-PL" dirty="0"/>
              <a:t>Dane badawcze – surowe (nieprzetworzone): </a:t>
            </a:r>
          </a:p>
          <a:p>
            <a:pPr marL="1085850" lvl="1" indent="-342900" algn="just">
              <a:spcBef>
                <a:spcPts val="0"/>
              </a:spcBef>
              <a:buFont typeface="+mj-lt"/>
              <a:buAutoNum type="arabicPeriod"/>
            </a:pPr>
            <a:r>
              <a:rPr lang="pl-PL" sz="1400" dirty="0">
                <a:solidFill>
                  <a:srgbClr val="053A98"/>
                </a:solidFill>
              </a:rPr>
              <a:t>umożliwiają przeprowadzenia analiz w oparciu o unikalne dane, których nie trzeba ponownie zbierać, </a:t>
            </a:r>
          </a:p>
          <a:p>
            <a:pPr marL="1085850" lvl="1" indent="-342900" algn="just">
              <a:spcBef>
                <a:spcPts val="0"/>
              </a:spcBef>
              <a:buFont typeface="+mj-lt"/>
              <a:buAutoNum type="arabicPeriod"/>
            </a:pPr>
            <a:r>
              <a:rPr lang="pl-PL" sz="1400" dirty="0">
                <a:solidFill>
                  <a:srgbClr val="053A98"/>
                </a:solidFill>
              </a:rPr>
              <a:t>wzrost liczby </a:t>
            </a:r>
            <a:r>
              <a:rPr lang="pl-PL" sz="1400" dirty="0" err="1">
                <a:solidFill>
                  <a:srgbClr val="053A98"/>
                </a:solidFill>
              </a:rPr>
              <a:t>cytowań</a:t>
            </a:r>
            <a:r>
              <a:rPr lang="pl-PL" sz="1400" dirty="0">
                <a:solidFill>
                  <a:srgbClr val="053A98"/>
                </a:solidFill>
              </a:rPr>
              <a:t> danych i publikacji powstałych na ich podstawie, </a:t>
            </a:r>
          </a:p>
          <a:p>
            <a:pPr marL="1085850" lvl="1" indent="-342900" algn="just">
              <a:spcBef>
                <a:spcPts val="0"/>
              </a:spcBef>
              <a:buFont typeface="+mj-lt"/>
              <a:buAutoNum type="arabicPeriod"/>
            </a:pPr>
            <a:r>
              <a:rPr lang="pl-PL" sz="1400" dirty="0">
                <a:solidFill>
                  <a:srgbClr val="053A98"/>
                </a:solidFill>
              </a:rPr>
              <a:t>możliwość oceny przeprowadzonych badań.</a:t>
            </a:r>
          </a:p>
          <a:p>
            <a:pPr marL="342900" indent="-342900" algn="just">
              <a:buAutoNum type="arabicPeriod"/>
            </a:pPr>
            <a:endParaRPr lang="pl-PL" dirty="0"/>
          </a:p>
          <a:p>
            <a:pPr marL="342900" indent="-342900" algn="just">
              <a:buAutoNum type="arabicPeriod"/>
            </a:pPr>
            <a:endParaRPr lang="pl-PL" dirty="0"/>
          </a:p>
          <a:p>
            <a:pPr marL="342900" indent="-342900" algn="just">
              <a:buAutoNum type="arabicPeriod"/>
            </a:pPr>
            <a:endParaRPr lang="pl-PL" dirty="0"/>
          </a:p>
          <a:p>
            <a:pPr marL="342900" indent="-342900" algn="just">
              <a:buAutoNum type="arabicPeriod"/>
            </a:pPr>
            <a:endParaRPr lang="pl-PL" u="sng" dirty="0"/>
          </a:p>
          <a:p>
            <a:pPr algn="just"/>
            <a:endParaRPr lang="pl-PL" u="sng" dirty="0"/>
          </a:p>
        </p:txBody>
      </p:sp>
      <p:sp>
        <p:nvSpPr>
          <p:cNvPr id="9" name="Text Placeholder 9"/>
          <p:cNvSpPr txBox="1">
            <a:spLocks/>
          </p:cNvSpPr>
          <p:nvPr/>
        </p:nvSpPr>
        <p:spPr>
          <a:xfrm>
            <a:off x="364273" y="661639"/>
            <a:ext cx="8437755" cy="512956"/>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Dane badawcze</a:t>
            </a:r>
            <a:endParaRPr lang="en-US" sz="2400" b="1" dirty="0">
              <a:solidFill>
                <a:schemeClr val="tx2"/>
              </a:solidFill>
            </a:endParaRPr>
          </a:p>
        </p:txBody>
      </p:sp>
    </p:spTree>
    <p:extLst>
      <p:ext uri="{BB962C8B-B14F-4D97-AF65-F5344CB8AC3E}">
        <p14:creationId xmlns:p14="http://schemas.microsoft.com/office/powerpoint/2010/main" val="306436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Plan zarządzania danymi badawczymi</a:t>
            </a:r>
            <a:endParaRPr lang="en-US" dirty="0"/>
          </a:p>
        </p:txBody>
      </p:sp>
      <p:sp>
        <p:nvSpPr>
          <p:cNvPr id="8" name="Text Placeholder 7"/>
          <p:cNvSpPr>
            <a:spLocks noGrp="1"/>
          </p:cNvSpPr>
          <p:nvPr>
            <p:ph type="body" sz="quarter" idx="24"/>
          </p:nvPr>
        </p:nvSpPr>
        <p:spPr>
          <a:xfrm>
            <a:off x="364273" y="1290919"/>
            <a:ext cx="7880195" cy="3662542"/>
          </a:xfrm>
        </p:spPr>
        <p:txBody>
          <a:bodyPr/>
          <a:lstStyle/>
          <a:p>
            <a:pPr algn="just"/>
            <a:endParaRPr lang="pl-PL" dirty="0"/>
          </a:p>
          <a:p>
            <a:pPr marL="342900" indent="-342900" algn="just">
              <a:buFont typeface="+mj-lt"/>
              <a:buAutoNum type="arabicPeriod"/>
            </a:pPr>
            <a:r>
              <a:rPr lang="pl-PL" dirty="0"/>
              <a:t>Data Management Plan (DMP), dokument opisujący czynności wykonywane na każdym etapie pracy badawczej.</a:t>
            </a:r>
          </a:p>
          <a:p>
            <a:pPr marL="342900" indent="-342900" algn="just">
              <a:buFont typeface="+mj-lt"/>
              <a:buAutoNum type="arabicPeriod"/>
            </a:pPr>
            <a:r>
              <a:rPr lang="pl-PL" dirty="0"/>
              <a:t>DMP powinien być napisany zrozumiałym językiem i stanowić narzędzie codziennej pracy (ułatwiać pracę).</a:t>
            </a:r>
          </a:p>
          <a:p>
            <a:pPr marL="342900" indent="-342900" algn="just">
              <a:buFont typeface="+mj-lt"/>
              <a:buAutoNum type="arabicPeriod"/>
            </a:pPr>
            <a:r>
              <a:rPr lang="pl-PL" dirty="0"/>
              <a:t>DMP powinien być na bieżąco uzupełniany i modyfikowany, tak by odzwierciedlał rzeczywisty przebieg procesu badawczego. </a:t>
            </a:r>
          </a:p>
          <a:p>
            <a:pPr marL="342900" indent="-342900" algn="just">
              <a:buFont typeface="+mj-lt"/>
              <a:buAutoNum type="arabicPeriod"/>
            </a:pPr>
            <a:r>
              <a:rPr lang="pl-PL" b="1" dirty="0"/>
              <a:t>DMP powinien być aktualizowany, gdyż na etapie końcowym będzie weryfikowany przez ekspertów</a:t>
            </a:r>
            <a:r>
              <a:rPr lang="pl-PL" dirty="0"/>
              <a:t>. </a:t>
            </a:r>
          </a:p>
          <a:p>
            <a:pPr marL="342900" indent="-342900" algn="just">
              <a:buFont typeface="+mj-lt"/>
              <a:buAutoNum type="arabicPeriod"/>
            </a:pPr>
            <a:r>
              <a:rPr lang="pl-PL" dirty="0"/>
              <a:t>DMP powinien stanowić przewodnik i umożliwiać wdrożenie kolejnych osób w realizację zadania badawczego. W większych, kilkuosobowych zespołach realizujących projekt, sugeruje się ustanawianie (wyznaczanie roli) data stewarda do bieżącej korekty DMP i troski o systematyczną archiwizacją danych. </a:t>
            </a:r>
          </a:p>
          <a:p>
            <a:pPr marL="342900" indent="-342900" algn="just">
              <a:buFont typeface="+mj-lt"/>
              <a:buAutoNum type="arabicPeriod"/>
            </a:pPr>
            <a:r>
              <a:rPr lang="pl-PL" dirty="0"/>
              <a:t>DMP musi zawierać informacje, w jaki sposób prowadzono kontrolę jakości gromadzonych danych (kalibracja urządzeń, sprawdzanie poprawności, powtarzanie, ocena zespołu, badania porównawcze).</a:t>
            </a:r>
          </a:p>
          <a:p>
            <a:pPr marL="342900" indent="-342900" algn="just">
              <a:buAutoNum type="arabicPeriod"/>
            </a:pPr>
            <a:endParaRPr lang="pl-PL" dirty="0"/>
          </a:p>
          <a:p>
            <a:pPr marL="342900" indent="-342900" algn="just">
              <a:buAutoNum type="arabicPeriod"/>
            </a:pPr>
            <a:endParaRPr lang="pl-PL" dirty="0"/>
          </a:p>
          <a:p>
            <a:pPr marL="342900" indent="-342900" algn="just">
              <a:buAutoNum type="arabicPeriod"/>
            </a:pPr>
            <a:endParaRPr lang="pl-PL" u="sng" dirty="0"/>
          </a:p>
          <a:p>
            <a:pPr algn="just"/>
            <a:endParaRPr lang="pl-PL" u="sng" dirty="0"/>
          </a:p>
        </p:txBody>
      </p:sp>
      <p:sp>
        <p:nvSpPr>
          <p:cNvPr id="9" name="Text Placeholder 9"/>
          <p:cNvSpPr txBox="1">
            <a:spLocks/>
          </p:cNvSpPr>
          <p:nvPr/>
        </p:nvSpPr>
        <p:spPr>
          <a:xfrm>
            <a:off x="364273" y="661639"/>
            <a:ext cx="8437755" cy="706119"/>
          </a:xfrm>
          <a:prstGeom prst="rect">
            <a:avLst/>
          </a:prstGeom>
        </p:spPr>
        <p:txBody>
          <a:bodyPr>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Plan zarządzania danymi badawczymi </a:t>
            </a:r>
          </a:p>
          <a:p>
            <a:pPr marL="0" indent="0">
              <a:buNone/>
            </a:pPr>
            <a:r>
              <a:rPr lang="pl-PL" sz="2400" b="1" dirty="0">
                <a:solidFill>
                  <a:schemeClr val="tx2"/>
                </a:solidFill>
              </a:rPr>
              <a:t>https://www.bu.umk.pl/plan-zarzadzania-danymi-badawczymi-dmp</a:t>
            </a:r>
          </a:p>
          <a:p>
            <a:pPr marL="0" indent="0">
              <a:buNone/>
            </a:pPr>
            <a:endParaRPr lang="en-US" sz="2400" b="1" dirty="0">
              <a:solidFill>
                <a:schemeClr val="tx2"/>
              </a:solidFill>
            </a:endParaRPr>
          </a:p>
        </p:txBody>
      </p:sp>
    </p:spTree>
    <p:extLst>
      <p:ext uri="{BB962C8B-B14F-4D97-AF65-F5344CB8AC3E}">
        <p14:creationId xmlns:p14="http://schemas.microsoft.com/office/powerpoint/2010/main" val="963979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Plan zarządzania danymi badawczymi</a:t>
            </a:r>
            <a:endParaRPr lang="en-US" dirty="0"/>
          </a:p>
        </p:txBody>
      </p:sp>
      <p:sp>
        <p:nvSpPr>
          <p:cNvPr id="8" name="Text Placeholder 7"/>
          <p:cNvSpPr>
            <a:spLocks noGrp="1"/>
          </p:cNvSpPr>
          <p:nvPr>
            <p:ph type="body" sz="quarter" idx="24"/>
          </p:nvPr>
        </p:nvSpPr>
        <p:spPr>
          <a:xfrm>
            <a:off x="364273" y="1290919"/>
            <a:ext cx="7880195" cy="3662542"/>
          </a:xfrm>
        </p:spPr>
        <p:txBody>
          <a:bodyPr/>
          <a:lstStyle/>
          <a:p>
            <a:pPr algn="just"/>
            <a:endParaRPr lang="pl-PL" dirty="0"/>
          </a:p>
          <a:p>
            <a:pPr marL="342900" indent="-342900" algn="just">
              <a:buAutoNum type="arabicPeriod"/>
            </a:pPr>
            <a:r>
              <a:rPr lang="pl-PL" dirty="0"/>
              <a:t>Gromadzenie danych – pozyskanie koniecznych zgód (np. opinię komisji bioetycznej, zgoda na udział w badaniach i ich archiwizację oraz np. ponowne wykorzystanie), metodologia pozyskiwania.</a:t>
            </a:r>
          </a:p>
          <a:p>
            <a:pPr marL="342900" indent="-342900" algn="just">
              <a:buAutoNum type="arabicPeriod"/>
            </a:pPr>
            <a:r>
              <a:rPr lang="pl-PL" dirty="0"/>
              <a:t>Przechowywanie danych – gdzie będę gromadzone, kwestie bezpieczeństwa, kontrola dostępu (szczególnie w przypadku danych wrażliwych, poufnych). Zasada 3-2-1 (trzy kopie, w tym dwie na urządzeniach zewnętrznych, w tym jedna przechowywana w innym miejscu). Odzyskiwanie danych w przypadku awarii.</a:t>
            </a:r>
          </a:p>
          <a:p>
            <a:pPr marL="342900" indent="-342900" algn="just">
              <a:buAutoNum type="arabicPeriod"/>
            </a:pPr>
            <a:r>
              <a:rPr lang="pl-PL" dirty="0"/>
              <a:t>Dane osobowe – kto będzie miał dostęp.</a:t>
            </a:r>
          </a:p>
          <a:p>
            <a:pPr marL="342900" indent="-342900" algn="just">
              <a:buAutoNum type="arabicPeriod"/>
            </a:pPr>
            <a:r>
              <a:rPr lang="pl-PL" dirty="0"/>
              <a:t>Szyfrowanie danych – zwłaszcza w przypadku konieczności przesyłania.</a:t>
            </a:r>
          </a:p>
          <a:p>
            <a:pPr marL="342900" indent="-342900" algn="just">
              <a:buAutoNum type="arabicPeriod"/>
            </a:pPr>
            <a:r>
              <a:rPr lang="pl-PL" dirty="0"/>
              <a:t>Selekcja danych – jakie dane zostaną wybrane do długoterminowego przechowywania.</a:t>
            </a:r>
          </a:p>
          <a:p>
            <a:pPr marL="342900" indent="-342900" algn="just">
              <a:buAutoNum type="arabicPeriod"/>
            </a:pPr>
            <a:r>
              <a:rPr lang="pl-PL" dirty="0"/>
              <a:t>Udostępnianie danych – otwarte, jak to tylko możliwe i na tyle zamknięte, na ile to jest konieczne.</a:t>
            </a:r>
          </a:p>
          <a:p>
            <a:pPr marL="342900" indent="-342900" algn="just">
              <a:buAutoNum type="arabicPeriod"/>
            </a:pPr>
            <a:r>
              <a:rPr lang="pl-PL" dirty="0"/>
              <a:t>Możliwości wykorzystania danych. Konieczne warunki ponownego wykorzystania danych.</a:t>
            </a:r>
          </a:p>
          <a:p>
            <a:pPr marL="342900" indent="-342900" algn="just">
              <a:buAutoNum type="arabicPeriod"/>
            </a:pPr>
            <a:r>
              <a:rPr lang="pl-PL" dirty="0"/>
              <a:t>Wyznaczenie osoby/osób odpowiedzialnych za procesy: gromadzenia, przechowywania, selekcji </a:t>
            </a:r>
            <a:r>
              <a:rPr lang="pl-PL"/>
              <a:t>i udostępnienia.</a:t>
            </a:r>
            <a:endParaRPr lang="pl-PL" dirty="0"/>
          </a:p>
          <a:p>
            <a:pPr marL="342900" indent="-342900" algn="just">
              <a:buAutoNum type="arabicPeriod"/>
            </a:pPr>
            <a:endParaRPr lang="pl-PL" u="sng" dirty="0"/>
          </a:p>
          <a:p>
            <a:pPr algn="just"/>
            <a:endParaRPr lang="pl-PL" u="sng" dirty="0"/>
          </a:p>
        </p:txBody>
      </p:sp>
      <p:sp>
        <p:nvSpPr>
          <p:cNvPr id="9" name="Text Placeholder 9"/>
          <p:cNvSpPr txBox="1">
            <a:spLocks/>
          </p:cNvSpPr>
          <p:nvPr/>
        </p:nvSpPr>
        <p:spPr>
          <a:xfrm>
            <a:off x="364273" y="661639"/>
            <a:ext cx="8437755" cy="706119"/>
          </a:xfrm>
          <a:prstGeom prst="rect">
            <a:avLst/>
          </a:prstGeom>
        </p:spPr>
        <p:txBody>
          <a:bodyPr>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Plan zarządzania danymi badawczymi </a:t>
            </a:r>
          </a:p>
          <a:p>
            <a:pPr marL="0" indent="0">
              <a:buNone/>
            </a:pPr>
            <a:r>
              <a:rPr lang="pl-PL" sz="2400" b="1" dirty="0">
                <a:solidFill>
                  <a:schemeClr val="tx2"/>
                </a:solidFill>
              </a:rPr>
              <a:t>https://www.bu.umk.pl/plan-zarzadzania-danymi-badawczymi-dmp</a:t>
            </a:r>
          </a:p>
          <a:p>
            <a:pPr marL="0" indent="0">
              <a:buNone/>
            </a:pPr>
            <a:endParaRPr lang="en-US" sz="2400" b="1" dirty="0">
              <a:solidFill>
                <a:schemeClr val="tx2"/>
              </a:solidFill>
            </a:endParaRPr>
          </a:p>
        </p:txBody>
      </p:sp>
    </p:spTree>
    <p:extLst>
      <p:ext uri="{BB962C8B-B14F-4D97-AF65-F5344CB8AC3E}">
        <p14:creationId xmlns:p14="http://schemas.microsoft.com/office/powerpoint/2010/main" val="2610541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Zalecenia zawarte w Kierunkach rozwoju </a:t>
            </a:r>
            <a:r>
              <a:rPr lang="pl-PL" i="1" dirty="0"/>
              <a:t>otwartego dostępu do publikacji i wyników badań </a:t>
            </a:r>
            <a:r>
              <a:rPr lang="pl-PL" dirty="0"/>
              <a:t>…</a:t>
            </a:r>
            <a:endParaRPr lang="en-US" dirty="0"/>
          </a:p>
        </p:txBody>
      </p:sp>
      <p:sp>
        <p:nvSpPr>
          <p:cNvPr id="8" name="Text Placeholder 7"/>
          <p:cNvSpPr>
            <a:spLocks noGrp="1"/>
          </p:cNvSpPr>
          <p:nvPr>
            <p:ph type="body" sz="quarter" idx="24"/>
          </p:nvPr>
        </p:nvSpPr>
        <p:spPr>
          <a:xfrm>
            <a:off x="460168" y="1160291"/>
            <a:ext cx="7880195" cy="3569114"/>
          </a:xfrm>
        </p:spPr>
        <p:txBody>
          <a:bodyPr/>
          <a:lstStyle/>
          <a:p>
            <a:pPr marL="342900" indent="-342900" algn="just">
              <a:buFont typeface="+mj-lt"/>
              <a:buAutoNum type="arabicPeriod"/>
            </a:pPr>
            <a:r>
              <a:rPr lang="pl-PL" dirty="0"/>
              <a:t>Zaleca się korzystanie z formatów, które nie wymagają komercyjnego oprogramowania do odczytu danych.</a:t>
            </a:r>
          </a:p>
          <a:p>
            <a:pPr marL="342900" indent="-342900" algn="just">
              <a:buFont typeface="+mj-lt"/>
              <a:buAutoNum type="arabicPeriod"/>
            </a:pPr>
            <a:r>
              <a:rPr lang="pl-PL" dirty="0"/>
              <a:t>Dokumentacja powinna opisywać metodologię prowadzonych badań, ich kontekst i źródło, jakiego rodzaju są to dane.</a:t>
            </a:r>
          </a:p>
          <a:p>
            <a:pPr marL="342900" indent="-342900" algn="just">
              <a:buFont typeface="+mj-lt"/>
              <a:buAutoNum type="arabicPeriod"/>
            </a:pPr>
            <a:r>
              <a:rPr lang="pl-PL" dirty="0"/>
              <a:t>W odniesieniu do danych badawczych zaleca ich udostępnianie w ramach otwartego dostępu z uwzględnieniem zasad zarządzania informacją, obejmujących przede wszystkim selekcjonowanie do deponowania w repozytoriach tylko takich danych badawczych lub tylko tak opracowanych (zanonimizowanych, poddanych </a:t>
            </a:r>
            <a:r>
              <a:rPr lang="pl-PL" dirty="0" err="1"/>
              <a:t>pseudonimizacji</a:t>
            </a:r>
            <a:r>
              <a:rPr lang="pl-PL" dirty="0"/>
              <a:t>), które nie spowodują naruszenia tajemnic ani interesów związanych z komercjalizacją. </a:t>
            </a:r>
          </a:p>
          <a:p>
            <a:pPr marL="342900" indent="-342900" algn="just">
              <a:buFont typeface="+mj-lt"/>
              <a:buAutoNum type="arabicPeriod"/>
            </a:pPr>
            <a:r>
              <a:rPr lang="pl-PL" dirty="0"/>
              <a:t>Warunkiem koniecznym upowszechniania publikacji i wyników badań naukowych w ramach otwartego dostępu jest pełne poszanowanie prawa autorskiego i praw pokrewnych, przepisów dotyczących baz danych oraz praw własności przemysłowej. </a:t>
            </a:r>
          </a:p>
          <a:p>
            <a:pPr marL="342900" indent="-342900" algn="just">
              <a:buFont typeface="+mj-lt"/>
              <a:buAutoNum type="arabicPeriod"/>
            </a:pPr>
            <a:r>
              <a:rPr lang="pl-PL" dirty="0"/>
              <a:t>Dane powinny być dostępne zgodnie z zasadami FAIR – </a:t>
            </a:r>
            <a:r>
              <a:rPr lang="pl-PL" dirty="0" err="1"/>
              <a:t>Findable</a:t>
            </a:r>
            <a:r>
              <a:rPr lang="pl-PL" dirty="0"/>
              <a:t> (łatwo </a:t>
            </a:r>
            <a:r>
              <a:rPr lang="pl-PL" dirty="0" err="1"/>
              <a:t>wyszukiwalne</a:t>
            </a:r>
            <a:r>
              <a:rPr lang="pl-PL" dirty="0"/>
              <a:t>), </a:t>
            </a:r>
            <a:r>
              <a:rPr lang="pl-PL" dirty="0" err="1"/>
              <a:t>Accessible</a:t>
            </a:r>
            <a:r>
              <a:rPr lang="pl-PL" dirty="0"/>
              <a:t> (dostępne dla wszystkich), </a:t>
            </a:r>
            <a:r>
              <a:rPr lang="pl-PL" dirty="0" err="1"/>
              <a:t>Interoperable</a:t>
            </a:r>
            <a:r>
              <a:rPr lang="pl-PL" dirty="0"/>
              <a:t> (możliwe do połączenia z innymi), </a:t>
            </a:r>
            <a:r>
              <a:rPr lang="pl-PL" dirty="0" err="1"/>
              <a:t>Reusable</a:t>
            </a:r>
            <a:r>
              <a:rPr lang="pl-PL" dirty="0"/>
              <a:t> (do ponownego wykorzystania).</a:t>
            </a:r>
          </a:p>
          <a:p>
            <a:pPr marL="342900" indent="-342900" algn="just">
              <a:buFont typeface="+mj-lt"/>
              <a:buAutoNum type="arabicPeriod"/>
            </a:pPr>
            <a:endParaRPr lang="pl-PL" dirty="0"/>
          </a:p>
        </p:txBody>
      </p:sp>
      <p:sp>
        <p:nvSpPr>
          <p:cNvPr id="9" name="Text Placeholder 9"/>
          <p:cNvSpPr txBox="1">
            <a:spLocks/>
          </p:cNvSpPr>
          <p:nvPr/>
        </p:nvSpPr>
        <p:spPr>
          <a:xfrm>
            <a:off x="364273" y="776608"/>
            <a:ext cx="8437755" cy="659215"/>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dirty="0">
              <a:solidFill>
                <a:schemeClr val="tx2"/>
              </a:solidFill>
            </a:endParaRPr>
          </a:p>
        </p:txBody>
      </p:sp>
      <p:sp>
        <p:nvSpPr>
          <p:cNvPr id="10" name="Text Placeholder 9"/>
          <p:cNvSpPr txBox="1">
            <a:spLocks/>
          </p:cNvSpPr>
          <p:nvPr/>
        </p:nvSpPr>
        <p:spPr>
          <a:xfrm>
            <a:off x="385826" y="706932"/>
            <a:ext cx="8437755" cy="45335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1800" b="1" dirty="0">
                <a:solidFill>
                  <a:schemeClr val="tx2"/>
                </a:solidFill>
              </a:rPr>
              <a:t>Zalecenia dotyczące upowszechniania danych badawczych i publikacji</a:t>
            </a:r>
            <a:endParaRPr lang="en-US" sz="1800" dirty="0">
              <a:solidFill>
                <a:schemeClr val="tx2"/>
              </a:solidFill>
            </a:endParaRPr>
          </a:p>
        </p:txBody>
      </p:sp>
    </p:spTree>
    <p:extLst>
      <p:ext uri="{BB962C8B-B14F-4D97-AF65-F5344CB8AC3E}">
        <p14:creationId xmlns:p14="http://schemas.microsoft.com/office/powerpoint/2010/main" val="2395842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Ustawa o otwartych danych badawczych i ponownym wykorzystaniu informacji sektora publicznego</a:t>
            </a:r>
            <a:endParaRPr lang="en-US" dirty="0"/>
          </a:p>
        </p:txBody>
      </p:sp>
      <p:sp>
        <p:nvSpPr>
          <p:cNvPr id="8" name="Text Placeholder 7"/>
          <p:cNvSpPr>
            <a:spLocks noGrp="1"/>
          </p:cNvSpPr>
          <p:nvPr>
            <p:ph type="body" sz="quarter" idx="24"/>
          </p:nvPr>
        </p:nvSpPr>
        <p:spPr>
          <a:xfrm>
            <a:off x="364273" y="1345579"/>
            <a:ext cx="7880195" cy="3607881"/>
          </a:xfrm>
        </p:spPr>
        <p:txBody>
          <a:bodyPr/>
          <a:lstStyle/>
          <a:p>
            <a:pPr marL="342900" indent="-342900" algn="just">
              <a:buAutoNum type="arabicPeriod"/>
            </a:pPr>
            <a:r>
              <a:rPr lang="pl-PL" dirty="0"/>
              <a:t>Dane badawcze – informacje sektora publicznego utrwalone w postaci elektronicznej, inne niż publikacje naukowe, które zostały wytworzone lub zgromadzone w ramach działalności naukowej w rozumieniu art. 4 ustawy z dnia 20 lipca 2018 r. – Prawo o szkolnictwie wyższym i nauce (Dz. U. z 2021 r. poz. 478, 619 i 1630) i są wykorzystywane jako dowody w procesie badawczym lub służą do weryfikacji poprawności ustaleń i wyników badań. (Rozdział 1, art. 2.2).</a:t>
            </a:r>
          </a:p>
          <a:p>
            <a:pPr marL="342900" indent="-342900" algn="just">
              <a:buAutoNum type="arabicPeriod"/>
            </a:pPr>
            <a:endParaRPr lang="pl-PL" dirty="0"/>
          </a:p>
          <a:p>
            <a:pPr marL="342900" indent="-342900" algn="just">
              <a:buAutoNum type="arabicPeriod"/>
            </a:pPr>
            <a:r>
              <a:rPr lang="pl-PL" dirty="0"/>
              <a:t>Istotna dla beneficjentów projektów finansowanych ze środków publicznych jest treść Artykułu 22 Ustawy: "</a:t>
            </a:r>
            <a:r>
              <a:rPr lang="pl-PL" i="1" dirty="0"/>
              <a:t>Dane badawcze, będące w posiadaniu podmiotów o których mowa w art 7. ust. 1 ustawy z dnia 20 lipca 2018 r. - Prawo o szkolnictwie wyższym i nauce, podlegają bezpłatnie ponownemu wykorzystywaniu, jeżeli zostały wytworzone lub zgromadzone w ramach działalności naukowej finansowanej ze środków publicznych oraz są już publicznie udostępniane w systemie teleinformatycznym podmiotu zobowiązanego, w szczególności w repozytorium instytucjonalnym lub tematycznym. Podmiot zobowiązany, udostępniając te dane, wraz z ich udostępnieniem informuje o braku warunków ponownego wykorzystywania albo określa te warunki</a:t>
            </a:r>
            <a:r>
              <a:rPr lang="pl-PL" dirty="0"/>
              <a:t>."</a:t>
            </a:r>
          </a:p>
        </p:txBody>
      </p:sp>
      <p:sp>
        <p:nvSpPr>
          <p:cNvPr id="9" name="Text Placeholder 9"/>
          <p:cNvSpPr txBox="1">
            <a:spLocks/>
          </p:cNvSpPr>
          <p:nvPr/>
        </p:nvSpPr>
        <p:spPr>
          <a:xfrm>
            <a:off x="364273" y="654205"/>
            <a:ext cx="8437755" cy="58729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1800" b="1" dirty="0">
                <a:solidFill>
                  <a:schemeClr val="tx2"/>
                </a:solidFill>
              </a:rPr>
              <a:t>Ustawa z 11 sierpnia 2021 r. o otwartych danych badawczych i ponownym wykorzystaniu informacji sektora publicznego</a:t>
            </a:r>
            <a:endParaRPr lang="en-US" sz="1800" b="1" dirty="0">
              <a:solidFill>
                <a:schemeClr val="tx2"/>
              </a:solidFill>
            </a:endParaRPr>
          </a:p>
        </p:txBody>
      </p:sp>
    </p:spTree>
    <p:extLst>
      <p:ext uri="{BB962C8B-B14F-4D97-AF65-F5344CB8AC3E}">
        <p14:creationId xmlns:p14="http://schemas.microsoft.com/office/powerpoint/2010/main" val="2012045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otwartego dostępu do publikacji naukowych i danych badawczych UMK</a:t>
            </a:r>
            <a:endParaRPr lang="en-US" dirty="0"/>
          </a:p>
        </p:txBody>
      </p:sp>
      <p:sp>
        <p:nvSpPr>
          <p:cNvPr id="8" name="Text Placeholder 7"/>
          <p:cNvSpPr>
            <a:spLocks noGrp="1"/>
          </p:cNvSpPr>
          <p:nvPr>
            <p:ph type="body" sz="quarter" idx="24"/>
          </p:nvPr>
        </p:nvSpPr>
        <p:spPr>
          <a:xfrm>
            <a:off x="364273" y="776608"/>
            <a:ext cx="7880195" cy="4176853"/>
          </a:xfrm>
        </p:spPr>
        <p:txBody>
          <a:bodyPr/>
          <a:lstStyle/>
          <a:p>
            <a:pPr algn="just"/>
            <a:r>
              <a:rPr lang="pl-PL" sz="1800" b="1" dirty="0">
                <a:solidFill>
                  <a:schemeClr val="tx2"/>
                </a:solidFill>
              </a:rPr>
              <a:t>Zarządzenie nr 232 Rektora UMK z 17 listopada 2021 r. w sprawie wprowadzenia</a:t>
            </a:r>
            <a:br>
              <a:rPr lang="pl-PL" sz="1800" b="1" dirty="0">
                <a:solidFill>
                  <a:schemeClr val="tx2"/>
                </a:solidFill>
              </a:rPr>
            </a:br>
            <a:r>
              <a:rPr lang="pl-PL" sz="1800" b="1" dirty="0">
                <a:solidFill>
                  <a:schemeClr val="tx2"/>
                </a:solidFill>
              </a:rPr>
              <a:t>Polityki wolnego dostępu do publikacji naukowych i danych badawczych</a:t>
            </a:r>
          </a:p>
          <a:p>
            <a:pPr algn="just"/>
            <a:r>
              <a:rPr lang="pl-PL" dirty="0"/>
              <a:t>Polityka została wprowadzona by zapewnić wszystkim zainteresowanym otwarty i nieograniczony dostęp do publikacji naukowych i danych badawczych, dzięki możliwościom stwarzanym przez technologie cyfrowe.</a:t>
            </a:r>
          </a:p>
          <a:p>
            <a:pPr algn="just"/>
            <a:r>
              <a:rPr lang="pl-PL" dirty="0"/>
              <a:t>Par. 2.2. Polityka ma zastosowanie w szczególności do publikacji i danych badawczych powstałych</a:t>
            </a:r>
            <a:br>
              <a:rPr lang="pl-PL" dirty="0"/>
            </a:br>
            <a:r>
              <a:rPr lang="pl-PL" dirty="0"/>
              <a:t>w efekcie finansowania badań czy prac naukowych ze środków publicznych, w których</a:t>
            </a:r>
            <a:br>
              <a:rPr lang="pl-PL" dirty="0"/>
            </a:br>
            <a:r>
              <a:rPr lang="pl-PL" dirty="0"/>
              <a:t>w afiliacji wskazano Uniwersytet.</a:t>
            </a:r>
          </a:p>
          <a:p>
            <a:pPr algn="just"/>
            <a:endParaRPr lang="pl-PL" dirty="0"/>
          </a:p>
          <a:p>
            <a:pPr algn="just"/>
            <a:r>
              <a:rPr lang="pl-PL" dirty="0"/>
              <a:t>Zobowiązuje się pracowników, doktorantów, studentów Uniwersytetu oraz inne osoby do:</a:t>
            </a:r>
          </a:p>
          <a:p>
            <a:pPr algn="just"/>
            <a:r>
              <a:rPr lang="pl-PL" sz="1400" dirty="0">
                <a:solidFill>
                  <a:schemeClr val="tx2"/>
                </a:solidFill>
              </a:rPr>
              <a:t>	</a:t>
            </a:r>
            <a:r>
              <a:rPr lang="pl-PL" dirty="0"/>
              <a:t>opracowania planu zarządzania danymi badawczymi,</a:t>
            </a:r>
          </a:p>
          <a:p>
            <a:pPr algn="just"/>
            <a:r>
              <a:rPr lang="pl-PL" sz="1400" dirty="0">
                <a:solidFill>
                  <a:schemeClr val="tx2"/>
                </a:solidFill>
              </a:rPr>
              <a:t>	</a:t>
            </a:r>
            <a:r>
              <a:rPr lang="pl-PL" dirty="0"/>
              <a:t>zapewnienia otwartego dostępu, na licencjach Creative </a:t>
            </a:r>
            <a:r>
              <a:rPr lang="pl-PL" dirty="0" err="1"/>
              <a:t>Commons</a:t>
            </a:r>
            <a:r>
              <a:rPr lang="pl-PL" dirty="0"/>
              <a:t>, do pełnej wersji publikacji i danych badawczych swojego autorstwa lub powstałych we współpracy.</a:t>
            </a:r>
          </a:p>
          <a:p>
            <a:pPr algn="just"/>
            <a:endParaRPr lang="pl-PL" dirty="0"/>
          </a:p>
          <a:p>
            <a:pPr algn="just"/>
            <a:r>
              <a:rPr lang="pl-PL" dirty="0"/>
              <a:t>Dopuszcza się ograniczenie przez autora lub autorów publikacji i danych badawczych zakresu</a:t>
            </a:r>
            <a:br>
              <a:rPr lang="pl-PL" dirty="0"/>
            </a:br>
            <a:r>
              <a:rPr lang="pl-PL" dirty="0"/>
              <a:t>korzystania z nich poprzez wskazanie kategorii osób, uprawnionych do korzystania.</a:t>
            </a:r>
            <a:endParaRPr lang="pl-PL" sz="1400" dirty="0">
              <a:solidFill>
                <a:schemeClr val="tx2"/>
              </a:solidFill>
            </a:endParaRPr>
          </a:p>
        </p:txBody>
      </p:sp>
      <p:sp>
        <p:nvSpPr>
          <p:cNvPr id="9" name="Text Placeholder 9"/>
          <p:cNvSpPr txBox="1">
            <a:spLocks/>
          </p:cNvSpPr>
          <p:nvPr/>
        </p:nvSpPr>
        <p:spPr>
          <a:xfrm>
            <a:off x="252761" y="862361"/>
            <a:ext cx="8437755" cy="695352"/>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dirty="0">
              <a:solidFill>
                <a:schemeClr val="tx2"/>
              </a:solidFill>
            </a:endParaRPr>
          </a:p>
        </p:txBody>
      </p:sp>
    </p:spTree>
    <p:extLst>
      <p:ext uri="{BB962C8B-B14F-4D97-AF65-F5344CB8AC3E}">
        <p14:creationId xmlns:p14="http://schemas.microsoft.com/office/powerpoint/2010/main" val="1493166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Repozytoria miejscem deponowania publikacji i danych badawczych</a:t>
            </a:r>
            <a:endParaRPr lang="en-US" dirty="0"/>
          </a:p>
        </p:txBody>
      </p:sp>
      <p:sp>
        <p:nvSpPr>
          <p:cNvPr id="8" name="Text Placeholder 7"/>
          <p:cNvSpPr>
            <a:spLocks noGrp="1"/>
          </p:cNvSpPr>
          <p:nvPr>
            <p:ph type="body" sz="quarter" idx="24"/>
          </p:nvPr>
        </p:nvSpPr>
        <p:spPr>
          <a:xfrm>
            <a:off x="364273" y="637776"/>
            <a:ext cx="8103220" cy="4315686"/>
          </a:xfrm>
        </p:spPr>
        <p:txBody>
          <a:bodyPr/>
          <a:lstStyle/>
          <a:p>
            <a:pPr algn="just"/>
            <a:r>
              <a:rPr lang="pl-PL" sz="1800" b="1" dirty="0"/>
              <a:t>Repozytorium instytucjonalne publikacji pracowników UMK, tzw. „Rumak”</a:t>
            </a:r>
          </a:p>
          <a:p>
            <a:pPr algn="just"/>
            <a:r>
              <a:rPr lang="pl-PL" dirty="0"/>
              <a:t>§ 3. 2 Zarządzania nr 232 JM Rektora UMK z 17 listopada 2021 r. </a:t>
            </a:r>
            <a:r>
              <a:rPr lang="pl-PL" b="1" i="1" dirty="0"/>
              <a:t>„Pracownicy, doktoranci, studenci oraz inne osoby, są zobowiązani do podejmowania działań na rzecz zapewnienia otwartego dostępu, na licencji Creative </a:t>
            </a:r>
            <a:r>
              <a:rPr lang="pl-PL" b="1" i="1" dirty="0" err="1"/>
              <a:t>Commons</a:t>
            </a:r>
            <a:r>
              <a:rPr lang="pl-PL" b="1" i="1" dirty="0"/>
              <a:t>, do pełnej wersji publikacji i danych badawczych swojego autorstwa lub powstałych we współpracy poprzez: </a:t>
            </a:r>
          </a:p>
          <a:p>
            <a:pPr algn="just"/>
            <a:r>
              <a:rPr lang="pl-PL" b="1" i="1" dirty="0"/>
              <a:t>1) zdeponowanie w Repozytorium Uniwersytetu Mikołaja Kopernika elektronicznej wersji</a:t>
            </a:r>
            <a:br>
              <a:rPr lang="pl-PL" b="1" i="1" dirty="0"/>
            </a:br>
            <a:r>
              <a:rPr lang="pl-PL" b="1" i="1" dirty="0"/>
              <a:t>publikacji w postaci </a:t>
            </a:r>
            <a:r>
              <a:rPr lang="pl-PL" b="1" i="1" dirty="0" err="1"/>
              <a:t>preprintu</a:t>
            </a:r>
            <a:r>
              <a:rPr lang="pl-PL" b="1" i="1" dirty="0"/>
              <a:t>, </a:t>
            </a:r>
            <a:r>
              <a:rPr lang="pl-PL" b="1" i="1" dirty="0" err="1"/>
              <a:t>postprintu</a:t>
            </a:r>
            <a:r>
              <a:rPr lang="pl-PL" b="1" i="1" dirty="0"/>
              <a:t>, ostatecznej wersji wydawniczej lub innej</a:t>
            </a:r>
            <a:br>
              <a:rPr lang="pl-PL" b="1" i="1" dirty="0"/>
            </a:br>
            <a:r>
              <a:rPr lang="pl-PL" b="1" i="1" dirty="0"/>
              <a:t>dopuszczonej przez wydawcę.”</a:t>
            </a:r>
          </a:p>
          <a:p>
            <a:pPr marL="285750" algn="just">
              <a:buFont typeface="Arial" panose="020B0604020202020204" pitchFamily="34" charset="0"/>
              <a:buChar char="•"/>
            </a:pPr>
            <a:r>
              <a:rPr lang="pl-PL" dirty="0">
                <a:solidFill>
                  <a:schemeClr val="tx2"/>
                </a:solidFill>
              </a:rPr>
              <a:t>	</a:t>
            </a:r>
            <a:r>
              <a:rPr lang="pl-PL" dirty="0">
                <a:solidFill>
                  <a:schemeClr val="tx2"/>
                </a:solidFill>
                <a:hlinkClick r:id="rId3"/>
              </a:rPr>
              <a:t>https://repozytorium.umk.pl/</a:t>
            </a:r>
            <a:r>
              <a:rPr lang="pl-PL" dirty="0">
                <a:solidFill>
                  <a:schemeClr val="tx2"/>
                </a:solidFill>
              </a:rPr>
              <a:t> (wprowadzone Zarządzeniem nr 212 Rektora UMK z 18 grudnia 2012 r.)</a:t>
            </a:r>
          </a:p>
          <a:p>
            <a:pPr marL="285750" algn="just">
              <a:buFont typeface="Arial" panose="020B0604020202020204" pitchFamily="34" charset="0"/>
              <a:buChar char="•"/>
            </a:pPr>
            <a:r>
              <a:rPr lang="pl-PL" dirty="0">
                <a:solidFill>
                  <a:schemeClr val="tx2"/>
                </a:solidFill>
              </a:rPr>
              <a:t>  Docelowo </a:t>
            </a:r>
            <a:r>
              <a:rPr lang="pl-PL" dirty="0" err="1">
                <a:solidFill>
                  <a:schemeClr val="tx2"/>
                </a:solidFill>
              </a:rPr>
              <a:t>OmegaPsir</a:t>
            </a:r>
            <a:r>
              <a:rPr lang="pl-PL" dirty="0">
                <a:solidFill>
                  <a:schemeClr val="tx2"/>
                </a:solidFill>
              </a:rPr>
              <a:t>.</a:t>
            </a:r>
          </a:p>
          <a:p>
            <a:pPr marL="285750" algn="just">
              <a:buFont typeface="Arial" panose="020B0604020202020204" pitchFamily="34" charset="0"/>
              <a:buChar char="•"/>
            </a:pPr>
            <a:r>
              <a:rPr lang="pl-PL" dirty="0"/>
              <a:t>	Można w nim deponować: wersje autorskie, wersje przyjęte przez wydawnictwo, wersje po 	recenzjach, wersje zatwierdzone przez wydawcę, a także sylabusy, scenariusze, i inne materiały 	dydaktyczne. Każda zdeponowana publikacja otrzymuje stały identyfikator URI (handle), np. </a:t>
            </a:r>
            <a:r>
              <a:rPr lang="pl-PL" dirty="0">
                <a:hlinkClick r:id="rId4"/>
              </a:rPr>
              <a:t>https://repozytorium.umk.pl/handle/item/6649</a:t>
            </a:r>
            <a:endParaRPr lang="pl-PL" dirty="0"/>
          </a:p>
          <a:p>
            <a:pPr marL="285750" algn="just">
              <a:buFont typeface="Arial" panose="020B0604020202020204" pitchFamily="34" charset="0"/>
              <a:buChar char="•"/>
            </a:pPr>
            <a:r>
              <a:rPr lang="pl-PL" dirty="0"/>
              <a:t>  Licencje CC -  zgodnie z wskazaniami deponentów (autorów).</a:t>
            </a:r>
          </a:p>
          <a:p>
            <a:pPr marL="285750" algn="just">
              <a:buFont typeface="Arial" panose="020B0604020202020204" pitchFamily="34" charset="0"/>
              <a:buChar char="•"/>
            </a:pPr>
            <a:r>
              <a:rPr lang="pl-PL" dirty="0"/>
              <a:t> Administrator ma możliwość edycji metadanych, wymiany plików.</a:t>
            </a:r>
          </a:p>
          <a:p>
            <a:pPr marL="285750" algn="just">
              <a:buFont typeface="Arial" panose="020B0604020202020204" pitchFamily="34" charset="0"/>
              <a:buChar char="•"/>
            </a:pPr>
            <a:r>
              <a:rPr lang="pl-PL" b="1" dirty="0">
                <a:solidFill>
                  <a:schemeClr val="tx2"/>
                </a:solidFill>
              </a:rPr>
              <a:t> </a:t>
            </a:r>
            <a:r>
              <a:rPr lang="pl-PL" dirty="0"/>
              <a:t>Zarejestrowane w </a:t>
            </a:r>
            <a:r>
              <a:rPr lang="pl-PL" dirty="0" err="1"/>
              <a:t>OpenDOAR</a:t>
            </a:r>
            <a:r>
              <a:rPr lang="pl-PL" dirty="0"/>
              <a:t> – zgodnie z polityką OA NCN</a:t>
            </a:r>
          </a:p>
          <a:p>
            <a:pPr marL="285750" algn="just">
              <a:buFont typeface="Arial" panose="020B0604020202020204" pitchFamily="34" charset="0"/>
              <a:buChar char="•"/>
            </a:pPr>
            <a:endParaRPr lang="pl-PL" dirty="0"/>
          </a:p>
          <a:p>
            <a:pPr marL="285750" algn="just"/>
            <a:endParaRPr lang="pl-PL" dirty="0"/>
          </a:p>
          <a:p>
            <a:pPr marL="285750" algn="just"/>
            <a:endParaRPr lang="pl-PL" dirty="0"/>
          </a:p>
          <a:p>
            <a:r>
              <a:rPr lang="pl-PL" dirty="0"/>
              <a:t>	</a:t>
            </a:r>
          </a:p>
        </p:txBody>
      </p:sp>
      <p:sp>
        <p:nvSpPr>
          <p:cNvPr id="9" name="Text Placeholder 9"/>
          <p:cNvSpPr txBox="1">
            <a:spLocks/>
          </p:cNvSpPr>
          <p:nvPr/>
        </p:nvSpPr>
        <p:spPr>
          <a:xfrm>
            <a:off x="364273" y="776609"/>
            <a:ext cx="8437755" cy="46489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dirty="0">
              <a:solidFill>
                <a:schemeClr val="tx2"/>
              </a:solidFill>
            </a:endParaRPr>
          </a:p>
        </p:txBody>
      </p:sp>
    </p:spTree>
    <p:extLst>
      <p:ext uri="{BB962C8B-B14F-4D97-AF65-F5344CB8AC3E}">
        <p14:creationId xmlns:p14="http://schemas.microsoft.com/office/powerpoint/2010/main" val="3140897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Repozytorium otwartych danych badawczych</a:t>
            </a:r>
            <a:endParaRPr lang="en-US" dirty="0"/>
          </a:p>
        </p:txBody>
      </p:sp>
      <p:sp>
        <p:nvSpPr>
          <p:cNvPr id="8" name="Text Placeholder 7"/>
          <p:cNvSpPr>
            <a:spLocks noGrp="1"/>
          </p:cNvSpPr>
          <p:nvPr>
            <p:ph type="body" sz="quarter" idx="24"/>
          </p:nvPr>
        </p:nvSpPr>
        <p:spPr>
          <a:xfrm>
            <a:off x="364273" y="776608"/>
            <a:ext cx="7880195" cy="4176853"/>
          </a:xfrm>
        </p:spPr>
        <p:txBody>
          <a:bodyPr/>
          <a:lstStyle/>
          <a:p>
            <a:pPr algn="just"/>
            <a:r>
              <a:rPr lang="pl-PL" sz="1800" b="1" dirty="0"/>
              <a:t>Repozytorium otwartych danych badawczych UMK</a:t>
            </a:r>
          </a:p>
          <a:p>
            <a:pPr algn="just"/>
            <a:r>
              <a:rPr lang="pl-PL" b="1" dirty="0"/>
              <a:t>https://repod.icm.edu.pl/dataverse/umk</a:t>
            </a:r>
          </a:p>
          <a:p>
            <a:pPr algn="just"/>
            <a:r>
              <a:rPr lang="pl-PL" b="1" dirty="0"/>
              <a:t>https://www.bu.umk.pl/repozytorium-otwartych-danych</a:t>
            </a:r>
          </a:p>
          <a:p>
            <a:pPr marL="342900" indent="-342900" algn="just">
              <a:buFont typeface="+mj-lt"/>
              <a:buAutoNum type="arabicPeriod"/>
            </a:pPr>
            <a:r>
              <a:rPr lang="pl-PL" dirty="0"/>
              <a:t>Repozytorium służy do gromadzenia, przechowywania i publicznego udostępniania danych badawczych powstałych w trakcie prac naukowych i projektów badawczych realizowanych przez pracowników naukowych UMK. Repozytorium przyjmuje zbiory danych, które zostały wytworzone, zebrane lub opisane na potrzeby realizowanego projektu czy prowadzonej działalności badawczej. </a:t>
            </a:r>
          </a:p>
          <a:p>
            <a:pPr marL="342900" indent="-342900" algn="just">
              <a:buFont typeface="+mj-lt"/>
              <a:buAutoNum type="arabicPeriod"/>
            </a:pPr>
            <a:r>
              <a:rPr lang="pl-PL" dirty="0"/>
              <a:t>Założeniem repozytorium jest upowszechniać dane z zakończonych, zrealizowanych badań. Repozytorium jest otwarte, dostępne bezpłatnie dla wszystkich zainteresowanych. </a:t>
            </a:r>
          </a:p>
          <a:p>
            <a:pPr marL="342900" indent="-342900" algn="just">
              <a:buFont typeface="+mj-lt"/>
              <a:buAutoNum type="arabicPeriod"/>
            </a:pPr>
            <a:r>
              <a:rPr lang="pl-PL" dirty="0"/>
              <a:t>Nie ma limitu liczby przesyłanych plików, wielkość przesyłanych plików nie powinna przekraczać 5 GB. </a:t>
            </a:r>
          </a:p>
          <a:p>
            <a:pPr marL="342900" indent="-342900" algn="just">
              <a:buFont typeface="+mj-lt"/>
              <a:buAutoNum type="arabicPeriod"/>
            </a:pPr>
            <a:r>
              <a:rPr lang="pl-PL" dirty="0"/>
              <a:t>Każdy zdeponowany zbiór otrzymuje stały identyfikator DOI.</a:t>
            </a:r>
          </a:p>
          <a:p>
            <a:pPr marL="342900" indent="-342900" algn="just">
              <a:buFont typeface="+mj-lt"/>
              <a:buAutoNum type="arabicPeriod"/>
            </a:pPr>
            <a:r>
              <a:rPr lang="pl-PL" dirty="0"/>
              <a:t>Licencja CCO, wskazana przez deponenta.</a:t>
            </a:r>
          </a:p>
          <a:p>
            <a:pPr marL="342900" indent="-342900" algn="just">
              <a:buFont typeface="+mj-lt"/>
              <a:buAutoNum type="arabicPeriod"/>
            </a:pPr>
            <a:r>
              <a:rPr lang="pl-PL" dirty="0"/>
              <a:t>Dane badawcze przed upowszechnieniem można udostępnić tylko wydawcy</a:t>
            </a:r>
          </a:p>
          <a:p>
            <a:pPr marL="342900" indent="-342900" algn="just">
              <a:buFont typeface="+mj-lt"/>
              <a:buAutoNum type="arabicPeriod"/>
            </a:pPr>
            <a:r>
              <a:rPr lang="pl-PL" dirty="0"/>
              <a:t>Możliwość powiązania z publikacją zdeponowaną w repozytorium pełnych tekstów.	</a:t>
            </a:r>
          </a:p>
        </p:txBody>
      </p:sp>
      <p:sp>
        <p:nvSpPr>
          <p:cNvPr id="9" name="Text Placeholder 9"/>
          <p:cNvSpPr txBox="1">
            <a:spLocks/>
          </p:cNvSpPr>
          <p:nvPr/>
        </p:nvSpPr>
        <p:spPr>
          <a:xfrm>
            <a:off x="364273" y="776609"/>
            <a:ext cx="8437755" cy="46489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dirty="0">
              <a:solidFill>
                <a:schemeClr val="tx2"/>
              </a:solidFill>
            </a:endParaRPr>
          </a:p>
        </p:txBody>
      </p:sp>
    </p:spTree>
    <p:extLst>
      <p:ext uri="{BB962C8B-B14F-4D97-AF65-F5344CB8AC3E}">
        <p14:creationId xmlns:p14="http://schemas.microsoft.com/office/powerpoint/2010/main" val="876387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9"/>
          </p:nvPr>
        </p:nvSpPr>
        <p:spPr/>
        <p:txBody>
          <a:bodyPr/>
          <a:lstStyle/>
          <a:p>
            <a:r>
              <a:rPr lang="pl-PL" dirty="0"/>
              <a:t>Polityka otwartości w nauce UMK</a:t>
            </a:r>
            <a:endParaRPr lang="en-US" dirty="0"/>
          </a:p>
        </p:txBody>
      </p:sp>
      <p:sp>
        <p:nvSpPr>
          <p:cNvPr id="8" name="Text Placeholder 7"/>
          <p:cNvSpPr>
            <a:spLocks noGrp="1"/>
          </p:cNvSpPr>
          <p:nvPr>
            <p:ph type="body" sz="quarter" idx="20"/>
          </p:nvPr>
        </p:nvSpPr>
        <p:spPr>
          <a:xfrm>
            <a:off x="460168" y="309404"/>
            <a:ext cx="5876925" cy="270933"/>
          </a:xfrm>
        </p:spPr>
        <p:txBody>
          <a:bodyPr/>
          <a:lstStyle/>
          <a:p>
            <a:r>
              <a:rPr lang="pl-PL" dirty="0"/>
              <a:t>Otwarty dostęp</a:t>
            </a:r>
            <a:endParaRPr lang="en-US" dirty="0"/>
          </a:p>
        </p:txBody>
      </p:sp>
      <p:sp>
        <p:nvSpPr>
          <p:cNvPr id="9" name="Text Placeholder 8"/>
          <p:cNvSpPr>
            <a:spLocks noGrp="1"/>
          </p:cNvSpPr>
          <p:nvPr>
            <p:ph type="body" sz="quarter" idx="24"/>
          </p:nvPr>
        </p:nvSpPr>
        <p:spPr>
          <a:xfrm>
            <a:off x="364273" y="1293542"/>
            <a:ext cx="8541834" cy="3540554"/>
          </a:xfrm>
        </p:spPr>
        <p:txBody>
          <a:bodyPr/>
          <a:lstStyle/>
          <a:p>
            <a:pPr marL="628650" indent="-342900" algn="just">
              <a:buAutoNum type="arabicPeriod"/>
            </a:pPr>
            <a:r>
              <a:rPr lang="pl-PL" sz="100" dirty="0"/>
              <a:t>Otwarty dostęp (</a:t>
            </a:r>
            <a:r>
              <a:rPr lang="pl-PL" sz="100" i="1" dirty="0"/>
              <a:t>Open Access</a:t>
            </a:r>
            <a:r>
              <a:rPr lang="pl-PL" sz="100" dirty="0"/>
              <a:t>) oznacza udostępnianie w postaci cyfrowej w Internecie publikacji naukowych i wyników badań finansowanych ze środków publicznych w celu umożliwienia bezpłatnego ich wykorzystania przez naukowców, studentów, przedsiębiorców i całe społeczeństwo.</a:t>
            </a:r>
          </a:p>
          <a:p>
            <a:pPr marL="360000" lvl="1" indent="-342900" algn="just">
              <a:buAutoNum type="arabicPeriod"/>
            </a:pPr>
            <a:r>
              <a:rPr lang="pl-PL" sz="1400" dirty="0"/>
              <a:t>Otwarty dostęp dotyczy udostępniania w postaci cyfrowej w Internecie publikacji naukowych i wyników badań finansowanych ze środków publicznych w celu umożliwienia bezpłatnego ich wykorzystania przez naukowców, studentów, przedsiębiorców i całe społeczeństwo.</a:t>
            </a:r>
          </a:p>
          <a:p>
            <a:pPr marL="360000" lvl="1" indent="-342900" algn="just">
              <a:buAutoNum type="arabicPeriod"/>
            </a:pPr>
            <a:r>
              <a:rPr lang="pl-PL" sz="1400" dirty="0"/>
              <a:t>Otwarty dostęp realizowany jest poprzez zdeponowanie artykułów i danych badawczych w bezpłatnych repozytoriach (instytucjonalnych, dziedzinowych) lub publikowanie artykułów w otwartych czasopismach (po opłaceniu przez autora kosztów redakcyjnych).</a:t>
            </a:r>
          </a:p>
          <a:p>
            <a:pPr marL="360000" lvl="1" indent="-342900" algn="just">
              <a:buAutoNum type="arabicPeriod"/>
            </a:pPr>
            <a:r>
              <a:rPr lang="pl-PL" sz="1400" dirty="0"/>
              <a:t>Ministerstwo Nauki i Szkolnictwa Wyższego przyjęło 23 października 2015 r. politykę otwartego dostępu pn. „</a:t>
            </a:r>
            <a:r>
              <a:rPr lang="pl-PL" sz="1400" i="1" dirty="0"/>
              <a:t>Kierunki rozwoju otwartego dostępu do publikacji i wyników badań naukowych w Polsce” </a:t>
            </a:r>
            <a:r>
              <a:rPr lang="pl-PL" sz="1400" dirty="0"/>
              <a:t>z zaleceniem opracowania i przyjęcia przez uczelnie, instytuty badawcze, instytutu PAN oraz przez NCN i NCBR własnych instytucjonalnych polityk w zakresie otwartego dostępu, określających zasady publikowania wyników badań w OA.</a:t>
            </a:r>
          </a:p>
          <a:p>
            <a:pPr marL="360000" lvl="1" indent="-342900" algn="just">
              <a:buAutoNum type="arabicPeriod"/>
            </a:pPr>
            <a:r>
              <a:rPr lang="pl-PL" sz="1400" dirty="0"/>
              <a:t>Publikowanie w OA jest obowiązkowym wymogiem w programach Horyzont 2020 i Horyzont Europe, finansowanych przez UE, np. na otwartej w marcu 2021 r. dedykowanej platformie wydawniczej </a:t>
            </a:r>
            <a:r>
              <a:rPr lang="pl-PL" sz="1400" i="1" dirty="0"/>
              <a:t>Open </a:t>
            </a:r>
            <a:r>
              <a:rPr lang="pl-PL" sz="1400" i="1" dirty="0" err="1"/>
              <a:t>Research</a:t>
            </a:r>
            <a:r>
              <a:rPr lang="pl-PL" sz="1400" i="1" dirty="0"/>
              <a:t> Europe, </a:t>
            </a:r>
            <a:r>
              <a:rPr lang="pl-PL" sz="1400" dirty="0"/>
              <a:t>umożliwiającej beneficjentom programów bezpłatne publikowanie wyników badań realizowanych w ramach projektów, opłaty za recenzje i proces przetwarzania artykułów ponosi KE. </a:t>
            </a:r>
            <a:endParaRPr lang="en-US" sz="1400" dirty="0">
              <a:solidFill>
                <a:schemeClr val="tx2"/>
              </a:solidFill>
            </a:endParaRPr>
          </a:p>
          <a:p>
            <a:pPr marL="360000" lvl="1" indent="-342900" algn="just">
              <a:buAutoNum type="arabicPeriod"/>
            </a:pPr>
            <a:endParaRPr lang="pl-PL" sz="1400" dirty="0"/>
          </a:p>
          <a:p>
            <a:pPr marL="0" indent="0">
              <a:buNone/>
            </a:pPr>
            <a:endParaRPr lang="en-US" dirty="0"/>
          </a:p>
        </p:txBody>
      </p:sp>
      <p:sp>
        <p:nvSpPr>
          <p:cNvPr id="10" name="Text Placeholder 9"/>
          <p:cNvSpPr>
            <a:spLocks noGrp="1"/>
          </p:cNvSpPr>
          <p:nvPr>
            <p:ph type="body" sz="quarter" idx="25"/>
          </p:nvPr>
        </p:nvSpPr>
        <p:spPr>
          <a:xfrm>
            <a:off x="364273" y="776608"/>
            <a:ext cx="8437755" cy="516933"/>
          </a:xfrm>
        </p:spPr>
        <p:txBody>
          <a:bodyPr>
            <a:normAutofit/>
          </a:bodyPr>
          <a:lstStyle/>
          <a:p>
            <a:r>
              <a:rPr lang="pl-PL" dirty="0"/>
              <a:t>Otwarty dostęp do publikacji i danych badawczych</a:t>
            </a:r>
            <a:endParaRPr lang="en-US" sz="1400" b="0" dirty="0"/>
          </a:p>
        </p:txBody>
      </p:sp>
    </p:spTree>
    <p:extLst>
      <p:ext uri="{BB962C8B-B14F-4D97-AF65-F5344CB8AC3E}">
        <p14:creationId xmlns:p14="http://schemas.microsoft.com/office/powerpoint/2010/main" val="357784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Repozytorium otwartych danych badawczych</a:t>
            </a:r>
            <a:endParaRPr lang="en-US" dirty="0"/>
          </a:p>
        </p:txBody>
      </p:sp>
      <p:sp>
        <p:nvSpPr>
          <p:cNvPr id="8" name="Text Placeholder 7"/>
          <p:cNvSpPr>
            <a:spLocks noGrp="1"/>
          </p:cNvSpPr>
          <p:nvPr>
            <p:ph type="body" sz="quarter" idx="24"/>
          </p:nvPr>
        </p:nvSpPr>
        <p:spPr>
          <a:xfrm>
            <a:off x="364273" y="776608"/>
            <a:ext cx="7880195" cy="4176853"/>
          </a:xfrm>
        </p:spPr>
        <p:txBody>
          <a:bodyPr/>
          <a:lstStyle/>
          <a:p>
            <a:pPr algn="just"/>
            <a:r>
              <a:rPr lang="pl-PL" sz="1800" b="1" dirty="0"/>
              <a:t>Repozytorium otwartych danych badawczych UMK</a:t>
            </a:r>
          </a:p>
          <a:p>
            <a:pPr algn="just"/>
            <a:r>
              <a:rPr lang="pl-PL" b="1" dirty="0">
                <a:hlinkClick r:id="rId3"/>
              </a:rPr>
              <a:t>https://repod.icm.edu.pl/dataverse/umk</a:t>
            </a:r>
            <a:endParaRPr lang="pl-PL" b="1" dirty="0"/>
          </a:p>
          <a:p>
            <a:pPr algn="just"/>
            <a:r>
              <a:rPr lang="pl-PL" b="1" dirty="0">
                <a:hlinkClick r:id="rId4"/>
              </a:rPr>
              <a:t>https://www.bu.umk.pl/repozytorium-otwartych-danych</a:t>
            </a:r>
            <a:endParaRPr lang="pl-PL" b="1" dirty="0"/>
          </a:p>
          <a:p>
            <a:pPr algn="just"/>
            <a:endParaRPr lang="pl-PL" b="1" dirty="0"/>
          </a:p>
          <a:p>
            <a:pPr marL="342900" indent="-342900" algn="just">
              <a:buFont typeface="+mj-lt"/>
              <a:buAutoNum type="arabicPeriod"/>
            </a:pPr>
            <a:r>
              <a:rPr lang="pl-PL" dirty="0"/>
              <a:t>Pliki można grupować, pakować. Nazewnictwo powinno ułatwiać korzystanie.</a:t>
            </a:r>
          </a:p>
          <a:p>
            <a:pPr marL="342900" indent="-342900" algn="just">
              <a:buFont typeface="+mj-lt"/>
              <a:buAutoNum type="arabicPeriod"/>
            </a:pPr>
            <a:r>
              <a:rPr lang="pl-PL" dirty="0"/>
              <a:t>Informacja o sposobie zbierania danych,  strukturze folderów – np. wprowadzający plik readme.txt z dokumentacją badań, strukturą folderów, można podać link do dokumentacji.</a:t>
            </a:r>
          </a:p>
          <a:p>
            <a:pPr marL="342900" indent="-342900" algn="just">
              <a:buFont typeface="+mj-lt"/>
              <a:buAutoNum type="arabicPeriod"/>
            </a:pPr>
            <a:r>
              <a:rPr lang="pl-PL" dirty="0"/>
              <a:t>Metadane: autor/autorzy, tytuł, data udostępnienia, opis danych (w jaki sposób powstały, jakie metody badawcze zastosowano), zakres czasowy badań, dziedzina, kontakt do właściciela danych (instytucji).</a:t>
            </a:r>
          </a:p>
          <a:p>
            <a:pPr marL="342900" indent="-342900" algn="just">
              <a:buFont typeface="+mj-lt"/>
              <a:buAutoNum type="arabicPeriod"/>
            </a:pPr>
            <a:endParaRPr lang="pl-PL" dirty="0"/>
          </a:p>
          <a:p>
            <a:pPr marL="342900" indent="-342900" algn="just">
              <a:buFont typeface="+mj-lt"/>
              <a:buAutoNum type="arabicPeriod"/>
            </a:pPr>
            <a:endParaRPr lang="pl-PL" dirty="0"/>
          </a:p>
          <a:p>
            <a:pPr algn="just"/>
            <a:r>
              <a:rPr lang="pl-PL" dirty="0"/>
              <a:t>Gromadzenie i przechowywanie danych w trakcie realizacji projektu – kopie bezpieczeństwa (na kilku nośnikach, w dwóch miejscach).</a:t>
            </a:r>
          </a:p>
          <a:p>
            <a:pPr algn="just"/>
            <a:endParaRPr lang="pl-PL" dirty="0"/>
          </a:p>
        </p:txBody>
      </p:sp>
      <p:sp>
        <p:nvSpPr>
          <p:cNvPr id="9" name="Text Placeholder 9"/>
          <p:cNvSpPr txBox="1">
            <a:spLocks/>
          </p:cNvSpPr>
          <p:nvPr/>
        </p:nvSpPr>
        <p:spPr>
          <a:xfrm>
            <a:off x="364273" y="776609"/>
            <a:ext cx="8437755" cy="46489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dirty="0">
              <a:solidFill>
                <a:schemeClr val="tx2"/>
              </a:solidFill>
            </a:endParaRPr>
          </a:p>
        </p:txBody>
      </p:sp>
    </p:spTree>
    <p:extLst>
      <p:ext uri="{BB962C8B-B14F-4D97-AF65-F5344CB8AC3E}">
        <p14:creationId xmlns:p14="http://schemas.microsoft.com/office/powerpoint/2010/main" val="3000279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Wsparcie Biblioteki Uniwersyteckiej</a:t>
            </a:r>
            <a:endParaRPr lang="en-US" dirty="0"/>
          </a:p>
        </p:txBody>
      </p:sp>
      <p:sp>
        <p:nvSpPr>
          <p:cNvPr id="8" name="Text Placeholder 7"/>
          <p:cNvSpPr>
            <a:spLocks noGrp="1"/>
          </p:cNvSpPr>
          <p:nvPr>
            <p:ph type="body" sz="quarter" idx="24"/>
          </p:nvPr>
        </p:nvSpPr>
        <p:spPr>
          <a:xfrm>
            <a:off x="364273" y="776608"/>
            <a:ext cx="8287949" cy="4176853"/>
          </a:xfrm>
        </p:spPr>
        <p:txBody>
          <a:bodyPr/>
          <a:lstStyle/>
          <a:p>
            <a:pPr algn="just"/>
            <a:r>
              <a:rPr lang="pl-PL" sz="1800" b="1" dirty="0"/>
              <a:t>Polityka otwartości w nauce – wsparcie Biblioteki Uniwersyteckiej</a:t>
            </a:r>
          </a:p>
          <a:p>
            <a:pPr algn="just"/>
            <a:r>
              <a:rPr lang="pl-PL" sz="1800" b="1" dirty="0">
                <a:hlinkClick r:id="rId3"/>
              </a:rPr>
              <a:t>https://www.bu.umk.pl/otwarta-nauka</a:t>
            </a:r>
            <a:endParaRPr lang="pl-PL" sz="1800" b="1" dirty="0"/>
          </a:p>
          <a:p>
            <a:pPr algn="just"/>
            <a:endParaRPr lang="pl-PL" sz="1800" b="1" dirty="0"/>
          </a:p>
          <a:p>
            <a:pPr marL="342900" indent="-342900" algn="just">
              <a:buFont typeface="+mj-lt"/>
              <a:buAutoNum type="arabicPeriod"/>
            </a:pPr>
            <a:r>
              <a:rPr lang="pl-PL" dirty="0"/>
              <a:t>Plany zarządzania danymi badawczymi  - konsultacje, udostępnione materiały m.in.: kurs "Zarządzanie danymi badawczymi​ (RDM) w pigułce” https://www.bu.umk.pl/rdm-w-pigulce,  lista pytań kontrolnych https://www.bu.umk.pl/lista-kontrolna-dmp, modele planów https://www.bu.umk.pl/modele-dmp.</a:t>
            </a:r>
          </a:p>
          <a:p>
            <a:pPr marL="342900" indent="-342900" algn="just">
              <a:buFont typeface="+mj-lt"/>
              <a:buAutoNum type="arabicPeriod"/>
            </a:pPr>
            <a:r>
              <a:rPr lang="pl-PL" dirty="0" err="1"/>
              <a:t>Sherpa</a:t>
            </a:r>
            <a:r>
              <a:rPr lang="pl-PL" dirty="0"/>
              <a:t> Romeo </a:t>
            </a:r>
            <a:r>
              <a:rPr lang="pl-PL" dirty="0">
                <a:hlinkClick r:id="rId4"/>
              </a:rPr>
              <a:t>https://www.sherpa.ac.uk/romeo/</a:t>
            </a:r>
            <a:r>
              <a:rPr lang="pl-PL" dirty="0"/>
              <a:t> zawiera polityki wydawców, określające prawa autorów do deponowania publikacji w otwartych repozytoriach instytucjonalnych. </a:t>
            </a:r>
          </a:p>
          <a:p>
            <a:pPr marL="342900" indent="-342900" algn="just">
              <a:buFont typeface="+mj-lt"/>
              <a:buAutoNum type="arabicPeriod"/>
            </a:pPr>
            <a:r>
              <a:rPr lang="pl-PL" dirty="0" err="1"/>
              <a:t>Journal</a:t>
            </a:r>
            <a:r>
              <a:rPr lang="pl-PL" dirty="0"/>
              <a:t> </a:t>
            </a:r>
            <a:r>
              <a:rPr lang="pl-PL" dirty="0" err="1"/>
              <a:t>Checker</a:t>
            </a:r>
            <a:r>
              <a:rPr lang="pl-PL" dirty="0"/>
              <a:t> </a:t>
            </a:r>
            <a:r>
              <a:rPr lang="pl-PL" dirty="0" err="1"/>
              <a:t>Tool</a:t>
            </a:r>
            <a:r>
              <a:rPr lang="pl-PL" dirty="0"/>
              <a:t>  </a:t>
            </a:r>
            <a:r>
              <a:rPr lang="pl-PL" dirty="0">
                <a:hlinkClick r:id="rId5"/>
              </a:rPr>
              <a:t>https://journalcheckertool.org/</a:t>
            </a:r>
            <a:r>
              <a:rPr lang="pl-PL" dirty="0"/>
              <a:t> informuje, czy czasopismo, w którym planowana jest publikacja, spełnia warunki Polityki Otwartego Dostępu NCN.</a:t>
            </a:r>
          </a:p>
          <a:p>
            <a:pPr marL="342900" indent="-342900" algn="just">
              <a:buFont typeface="+mj-lt"/>
              <a:buAutoNum type="arabicPeriod"/>
            </a:pPr>
            <a:r>
              <a:rPr lang="pl-PL" dirty="0"/>
              <a:t>Informacje o zasadach polityki otwartego dostępu NCN, programach publikowania otwartego w ramach licencji WBN, dostępnych zasobach i materiałach kierowane za pośrednictwem Biuletynu Działu Nauki oraz bezpośrednio do beneficjentów projektów finansowanych ze środków NCN.</a:t>
            </a:r>
          </a:p>
          <a:p>
            <a:pPr marL="342900" indent="-342900" algn="just">
              <a:buFont typeface="+mj-lt"/>
              <a:buAutoNum type="arabicPeriod"/>
            </a:pPr>
            <a:endParaRPr lang="pl-PL" dirty="0"/>
          </a:p>
          <a:p>
            <a:pPr marL="342900" indent="-342900" algn="just">
              <a:buFont typeface="+mj-lt"/>
              <a:buAutoNum type="arabicPeriod"/>
            </a:pPr>
            <a:endParaRPr lang="pl-PL" dirty="0"/>
          </a:p>
          <a:p>
            <a:pPr marL="342900" indent="-342900" algn="just">
              <a:buFont typeface="+mj-lt"/>
              <a:buAutoNum type="arabicPeriod"/>
            </a:pPr>
            <a:endParaRPr lang="pl-PL" dirty="0"/>
          </a:p>
          <a:p>
            <a:pPr lvl="1" indent="0" algn="just">
              <a:buNone/>
            </a:pPr>
            <a:endParaRPr lang="pl-PL" sz="1400" b="1" dirty="0"/>
          </a:p>
          <a:p>
            <a:pPr lvl="1" indent="0" algn="just">
              <a:buNone/>
            </a:pPr>
            <a:endParaRPr lang="pl-PL" sz="1400" b="1" dirty="0">
              <a:solidFill>
                <a:schemeClr val="tx2"/>
              </a:solidFill>
            </a:endParaRPr>
          </a:p>
          <a:p>
            <a:pPr marL="1028700" lvl="1" algn="just">
              <a:buFont typeface="Arial" panose="020B0604020202020204" pitchFamily="34" charset="0"/>
              <a:buChar char="•"/>
            </a:pPr>
            <a:endParaRPr lang="pl-PL" sz="1400" b="1" dirty="0"/>
          </a:p>
          <a:p>
            <a:pPr lvl="1" indent="0" algn="just">
              <a:buNone/>
            </a:pPr>
            <a:endParaRPr lang="pl-PL" sz="1400" b="1" dirty="0"/>
          </a:p>
          <a:p>
            <a:pPr lvl="1" indent="0" algn="just">
              <a:buNone/>
            </a:pPr>
            <a:endParaRPr lang="pl-PL" sz="1400" b="1" dirty="0"/>
          </a:p>
          <a:p>
            <a:pPr lvl="1" indent="0" algn="just">
              <a:buNone/>
            </a:pPr>
            <a:endParaRPr lang="pl-PL" sz="1400" b="1" dirty="0"/>
          </a:p>
          <a:p>
            <a:pPr lvl="1" indent="0" algn="just">
              <a:buNone/>
            </a:pPr>
            <a:endParaRPr lang="pl-PL" sz="1400" b="1" dirty="0"/>
          </a:p>
          <a:p>
            <a:pPr lvl="1" indent="0" algn="just">
              <a:buNone/>
            </a:pPr>
            <a:endParaRPr lang="pl-PL" sz="1400" b="1" dirty="0"/>
          </a:p>
          <a:p>
            <a:pPr lvl="1" indent="0" algn="just">
              <a:buNone/>
            </a:pPr>
            <a:r>
              <a:rPr lang="pl-PL" sz="1400" b="1" dirty="0"/>
              <a:t>																</a:t>
            </a:r>
          </a:p>
        </p:txBody>
      </p:sp>
      <p:sp>
        <p:nvSpPr>
          <p:cNvPr id="9" name="Text Placeholder 9"/>
          <p:cNvSpPr txBox="1">
            <a:spLocks/>
          </p:cNvSpPr>
          <p:nvPr/>
        </p:nvSpPr>
        <p:spPr>
          <a:xfrm>
            <a:off x="364273" y="776609"/>
            <a:ext cx="8437755" cy="46489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800" b="1" dirty="0">
              <a:solidFill>
                <a:schemeClr val="tx2"/>
              </a:solidFill>
            </a:endParaRPr>
          </a:p>
        </p:txBody>
      </p:sp>
    </p:spTree>
    <p:extLst>
      <p:ext uri="{BB962C8B-B14F-4D97-AF65-F5344CB8AC3E}">
        <p14:creationId xmlns:p14="http://schemas.microsoft.com/office/powerpoint/2010/main" val="534335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465138" y="3329810"/>
            <a:ext cx="4755974" cy="1234756"/>
          </a:xfrm>
        </p:spPr>
        <p:txBody>
          <a:bodyPr/>
          <a:lstStyle/>
          <a:p>
            <a:r>
              <a:rPr lang="pl-PL" sz="1600" b="1" i="1" dirty="0"/>
              <a:t>Dominika Czyżak, </a:t>
            </a:r>
          </a:p>
          <a:p>
            <a:r>
              <a:rPr lang="pl-PL" sz="1600" b="1" i="1" dirty="0"/>
              <a:t>Dominika.Czyzak@bu.umk.pl</a:t>
            </a:r>
          </a:p>
          <a:p>
            <a:endParaRPr lang="pl-PL" sz="1600" b="1" i="1" dirty="0"/>
          </a:p>
          <a:p>
            <a:r>
              <a:rPr lang="pl-PL" sz="1600" b="1" i="1" dirty="0"/>
              <a:t>Biblioteka Uniwersytecka</a:t>
            </a:r>
            <a:endParaRPr lang="en-US" sz="1600" b="1" i="1" dirty="0"/>
          </a:p>
        </p:txBody>
      </p:sp>
      <p:sp>
        <p:nvSpPr>
          <p:cNvPr id="5" name="Title 4"/>
          <p:cNvSpPr>
            <a:spLocks noGrp="1"/>
          </p:cNvSpPr>
          <p:nvPr>
            <p:ph type="title"/>
          </p:nvPr>
        </p:nvSpPr>
        <p:spPr>
          <a:xfrm>
            <a:off x="465673" y="2180474"/>
            <a:ext cx="4755440" cy="1149336"/>
          </a:xfrm>
        </p:spPr>
        <p:txBody>
          <a:bodyPr/>
          <a:lstStyle/>
          <a:p>
            <a:r>
              <a:rPr lang="pl-PL" sz="2800" dirty="0"/>
              <a:t>Dziękuję za uwagę</a:t>
            </a:r>
            <a:endParaRPr lang="en-US" sz="2800" dirty="0"/>
          </a:p>
        </p:txBody>
      </p:sp>
    </p:spTree>
    <p:extLst>
      <p:ext uri="{BB962C8B-B14F-4D97-AF65-F5344CB8AC3E}">
        <p14:creationId xmlns:p14="http://schemas.microsoft.com/office/powerpoint/2010/main" val="3419590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Zalecenia zawarte w Kierunkach rozwoju </a:t>
            </a:r>
            <a:r>
              <a:rPr lang="pl-PL" i="1" dirty="0"/>
              <a:t>otwartego dostępu do publikacji i wyników badań </a:t>
            </a:r>
            <a:r>
              <a:rPr lang="pl-PL" dirty="0"/>
              <a:t>…</a:t>
            </a:r>
            <a:endParaRPr lang="en-US" dirty="0"/>
          </a:p>
        </p:txBody>
      </p:sp>
      <p:sp>
        <p:nvSpPr>
          <p:cNvPr id="8" name="Text Placeholder 7"/>
          <p:cNvSpPr>
            <a:spLocks noGrp="1"/>
          </p:cNvSpPr>
          <p:nvPr>
            <p:ph type="body" sz="quarter" idx="24"/>
          </p:nvPr>
        </p:nvSpPr>
        <p:spPr>
          <a:xfrm>
            <a:off x="654204" y="1293541"/>
            <a:ext cx="7880195" cy="3501483"/>
          </a:xfrm>
        </p:spPr>
        <p:txBody>
          <a:bodyPr/>
          <a:lstStyle/>
          <a:p>
            <a:pPr marL="342900" indent="-342900" algn="just">
              <a:buFont typeface="+mj-lt"/>
              <a:buAutoNum type="arabicPeriod"/>
            </a:pPr>
            <a:r>
              <a:rPr lang="pl-PL" dirty="0"/>
              <a:t>Zasada otwartości -  publikacje powstałe ze środków publicznych powinny być powszechnie dostępne.</a:t>
            </a:r>
          </a:p>
          <a:p>
            <a:pPr marL="342900" indent="-342900" algn="just">
              <a:buFont typeface="+mj-lt"/>
              <a:buAutoNum type="arabicPeriod"/>
            </a:pPr>
            <a:r>
              <a:rPr lang="pl-PL" dirty="0"/>
              <a:t>Zasad równoległych dróg – dostęp może być zapewniony zarówno poprzez publikowane w otwartych czasopismach jak i deponowane w repozytoriach instytucjonalnych.</a:t>
            </a:r>
          </a:p>
          <a:p>
            <a:pPr marL="342900" indent="-342900" algn="just">
              <a:buFont typeface="+mj-lt"/>
              <a:buAutoNum type="arabicPeriod"/>
            </a:pPr>
            <a:r>
              <a:rPr lang="pl-PL" dirty="0"/>
              <a:t>Zasada szybkiego dostępu – upowszechnienie powinno nastąpić najszybciej, jak to możliwe, ale z uwzględnieniem możliwości komercjalizacji rezultatów projektów badawczych i innowacyjnych i zapewnieniem odpowiedniej ochrony wyników prac badawczych.</a:t>
            </a:r>
          </a:p>
          <a:p>
            <a:pPr marL="342900" indent="-342900" algn="just">
              <a:buFont typeface="+mj-lt"/>
              <a:buAutoNum type="arabicPeriod"/>
            </a:pPr>
            <a:r>
              <a:rPr lang="pl-PL" dirty="0"/>
              <a:t>Zasada maksymalizacji jakości treści – w miarę możliwości udostępniona powinny być wersja jak najbliższa wersji opublikowanej przez wydawcę lub ostateczna wersja autorska.</a:t>
            </a:r>
          </a:p>
          <a:p>
            <a:pPr marL="342900" indent="-342900" algn="just">
              <a:buFont typeface="+mj-lt"/>
              <a:buAutoNum type="arabicPeriod"/>
            </a:pPr>
            <a:r>
              <a:rPr lang="pl-PL" dirty="0"/>
              <a:t>Zasada maksymalizacji korzyści – publikacje powinny być udostępnione na licencjach CC-BY (uznanie autorstwa) lub w uzasadnionych przypadkach CC –BY-ND (bez utworów zależnych).</a:t>
            </a:r>
          </a:p>
          <a:p>
            <a:pPr algn="just"/>
            <a:r>
              <a:rPr lang="pl-PL" dirty="0"/>
              <a:t>Polityki instytucjonalne w zakresie otwartego dostępu powinny uwzględniać  powyższe wytyczne.</a:t>
            </a:r>
          </a:p>
          <a:p>
            <a:pPr algn="just"/>
            <a:endParaRPr lang="pl-PL" i="1" dirty="0"/>
          </a:p>
          <a:p>
            <a:pPr algn="just"/>
            <a:r>
              <a:rPr lang="pl-PL" i="1" dirty="0"/>
              <a:t>Korzyści OA dla społeczeństwa: łatwy dostęp do treści naukowych (publikacji, danych badawczych), podnoszenie jakości badań (przeciwdziałanie plagiatom), wykorzystanie potencjału i promocja nauki, upowszechnianie informacji o efektach wydatkowanych środków publicznych.</a:t>
            </a:r>
            <a:endParaRPr lang="en-US" i="1" dirty="0"/>
          </a:p>
        </p:txBody>
      </p:sp>
      <p:sp>
        <p:nvSpPr>
          <p:cNvPr id="9" name="Text Placeholder 9"/>
          <p:cNvSpPr txBox="1">
            <a:spLocks/>
          </p:cNvSpPr>
          <p:nvPr/>
        </p:nvSpPr>
        <p:spPr>
          <a:xfrm>
            <a:off x="364273" y="776608"/>
            <a:ext cx="8437755" cy="516933"/>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Zalecenia zawarte w </a:t>
            </a:r>
            <a:r>
              <a:rPr lang="pl-PL" sz="2400" b="1" i="1" dirty="0">
                <a:solidFill>
                  <a:schemeClr val="tx2"/>
                </a:solidFill>
              </a:rPr>
              <a:t>„Kierunkach rozwoju otwartego dostępu…”</a:t>
            </a:r>
            <a:endParaRPr lang="en-US" sz="2400" b="1" i="1" dirty="0">
              <a:solidFill>
                <a:schemeClr val="tx2"/>
              </a:solidFill>
            </a:endParaRPr>
          </a:p>
          <a:p>
            <a:endParaRPr lang="en-US" sz="1400" i="1" dirty="0"/>
          </a:p>
        </p:txBody>
      </p:sp>
    </p:spTree>
    <p:extLst>
      <p:ext uri="{BB962C8B-B14F-4D97-AF65-F5344CB8AC3E}">
        <p14:creationId xmlns:p14="http://schemas.microsoft.com/office/powerpoint/2010/main" val="436928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8" name="Text Placeholder 7"/>
          <p:cNvSpPr>
            <a:spLocks noGrp="1"/>
          </p:cNvSpPr>
          <p:nvPr>
            <p:ph type="body" sz="quarter" idx="24"/>
          </p:nvPr>
        </p:nvSpPr>
        <p:spPr>
          <a:xfrm>
            <a:off x="253573" y="1544491"/>
            <a:ext cx="8337177" cy="3616829"/>
          </a:xfrm>
        </p:spPr>
        <p:txBody>
          <a:bodyPr/>
          <a:lstStyle/>
          <a:p>
            <a:pPr marL="342900" indent="-342900" algn="just">
              <a:buFont typeface="+mj-lt"/>
              <a:buAutoNum type="arabicPeriod"/>
            </a:pPr>
            <a:r>
              <a:rPr lang="pl-PL" dirty="0"/>
              <a:t>Wprowadzona 31 maja 2020 r. Polityka obowiązuje w umowach podpisywanych od 1 stycznia 2021 r. dla projektów wyłonionych w konkursach ogłoszonych 15 czerwca 2020 r. i później. Polityka jest spójna z Planem S (zbiór zasad dotyczących publikowania wyników badań w otwartym dostępie), podpisanym przez NCN w 2018 r.</a:t>
            </a:r>
          </a:p>
          <a:p>
            <a:pPr marL="342900" indent="-342900" algn="just">
              <a:buFont typeface="+mj-lt"/>
              <a:buAutoNum type="arabicPeriod"/>
            </a:pPr>
            <a:r>
              <a:rPr lang="pl-PL" dirty="0"/>
              <a:t>Określa zasady publikowania w otwartym dostępie wyników badań (artykułów w recenzowanych czasopismach, recenzowanych materiałów konferencyjnych, oryginalnych danych badawczych) będących efektem realizacji projektów badawczych finansowanych lub współfinansowanych ze środków publicznych na naukę.</a:t>
            </a:r>
          </a:p>
          <a:p>
            <a:pPr marL="342900" indent="-342900" algn="just">
              <a:buFont typeface="+mj-lt"/>
              <a:buAutoNum type="arabicPeriod"/>
            </a:pPr>
            <a:r>
              <a:rPr lang="pl-PL" dirty="0"/>
              <a:t>Otwarty dostęp do publikacji (OA) definiowany jest nie tylko jako darmowy dostęp do publikacji w </a:t>
            </a:r>
            <a:r>
              <a:rPr lang="pl-PL" dirty="0" err="1"/>
              <a:t>internecie</a:t>
            </a:r>
            <a:r>
              <a:rPr lang="pl-PL" dirty="0"/>
              <a:t>, ale także jako możliwość powielania, rozpowszechniania i dowolnego wykorzystania treści przez czytelnika, zgodnie z warunkami licencji praw autorskich CC-BY.</a:t>
            </a:r>
          </a:p>
          <a:p>
            <a:pPr marL="342900" indent="-342900" algn="just">
              <a:buFont typeface="+mj-lt"/>
              <a:buAutoNum type="arabicPeriod"/>
            </a:pPr>
            <a:r>
              <a:rPr lang="pl-PL" dirty="0"/>
              <a:t>Sprzeciw wobec podwójnego finansowania dostępu do publikacji (opłaty publikacyjne i subskrypcja).</a:t>
            </a:r>
          </a:p>
        </p:txBody>
      </p:sp>
      <p:sp>
        <p:nvSpPr>
          <p:cNvPr id="9" name="Text Placeholder 9"/>
          <p:cNvSpPr txBox="1">
            <a:spLocks/>
          </p:cNvSpPr>
          <p:nvPr/>
        </p:nvSpPr>
        <p:spPr>
          <a:xfrm>
            <a:off x="364273" y="776609"/>
            <a:ext cx="8437755" cy="712374"/>
          </a:xfrm>
          <a:prstGeom prst="rect">
            <a:avLst/>
          </a:prstGeom>
        </p:spPr>
        <p:txBody>
          <a:bodyPr>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Polityka Narodowego Centrum Nauki dotycząca otwartego dostępu do publikacji – Zarządzenie nr 38/2020 Dyrektora NCN w sprawie ustalenia „Polityki Narodowego Centrum Nauki dotyczącej otwartego dostępu do publikacji” z dnia 27 maja 2020 r. </a:t>
            </a:r>
          </a:p>
          <a:p>
            <a:endParaRPr lang="en-US" sz="1400" i="1" dirty="0"/>
          </a:p>
        </p:txBody>
      </p:sp>
    </p:spTree>
    <p:extLst>
      <p:ext uri="{BB962C8B-B14F-4D97-AF65-F5344CB8AC3E}">
        <p14:creationId xmlns:p14="http://schemas.microsoft.com/office/powerpoint/2010/main" val="3982741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8" name="Text Placeholder 7"/>
          <p:cNvSpPr>
            <a:spLocks noGrp="1"/>
          </p:cNvSpPr>
          <p:nvPr>
            <p:ph type="body" sz="quarter" idx="24"/>
          </p:nvPr>
        </p:nvSpPr>
        <p:spPr>
          <a:xfrm>
            <a:off x="341972" y="1489812"/>
            <a:ext cx="8248778" cy="3344284"/>
          </a:xfrm>
        </p:spPr>
        <p:txBody>
          <a:bodyPr/>
          <a:lstStyle/>
          <a:p>
            <a:pPr marL="342900" indent="-342900" algn="just">
              <a:buFont typeface="+mj-lt"/>
              <a:buAutoNum type="arabicPeriod"/>
            </a:pPr>
            <a:r>
              <a:rPr lang="pl-PL" dirty="0"/>
              <a:t>NCN przyjmuje za zgodne z polityka otwartego dostępu trzy ścieżki publikacyjne:</a:t>
            </a:r>
          </a:p>
          <a:p>
            <a:pPr marL="1085850" lvl="1" indent="-342900" algn="just">
              <a:buFont typeface="+mj-lt"/>
              <a:buAutoNum type="arabicPeriod"/>
            </a:pPr>
            <a:r>
              <a:rPr lang="pl-PL" sz="1400" dirty="0">
                <a:solidFill>
                  <a:srgbClr val="053A98"/>
                </a:solidFill>
              </a:rPr>
              <a:t>w czasopismach otwartych (</a:t>
            </a:r>
            <a:r>
              <a:rPr lang="pl-PL" sz="1400" dirty="0" err="1">
                <a:solidFill>
                  <a:srgbClr val="053A98"/>
                </a:solidFill>
              </a:rPr>
              <a:t>full</a:t>
            </a:r>
            <a:r>
              <a:rPr lang="pl-PL" sz="1400" dirty="0">
                <a:solidFill>
                  <a:srgbClr val="053A98"/>
                </a:solidFill>
              </a:rPr>
              <a:t> open </a:t>
            </a:r>
            <a:r>
              <a:rPr lang="pl-PL" sz="1400" dirty="0" err="1">
                <a:solidFill>
                  <a:srgbClr val="053A98"/>
                </a:solidFill>
              </a:rPr>
              <a:t>access</a:t>
            </a:r>
            <a:r>
              <a:rPr lang="pl-PL" sz="1400" dirty="0">
                <a:solidFill>
                  <a:srgbClr val="053A98"/>
                </a:solidFill>
              </a:rPr>
              <a:t>) zarejestrowanych lub będących na etapie rejestracji w DOAJ</a:t>
            </a:r>
          </a:p>
          <a:p>
            <a:pPr marL="1085850" lvl="1" indent="-342900" algn="just">
              <a:buFont typeface="+mj-lt"/>
              <a:buAutoNum type="arabicPeriod"/>
            </a:pPr>
            <a:r>
              <a:rPr lang="pl-PL" sz="1400" dirty="0">
                <a:solidFill>
                  <a:srgbClr val="053A98"/>
                </a:solidFill>
              </a:rPr>
              <a:t>w czasopismach subskrypcyjnych, pod warunkiem opublikowania w otwartym repozytorium wersji Author </a:t>
            </a:r>
            <a:r>
              <a:rPr lang="pl-PL" sz="1400" dirty="0" err="1">
                <a:solidFill>
                  <a:srgbClr val="053A98"/>
                </a:solidFill>
              </a:rPr>
              <a:t>Accepted</a:t>
            </a:r>
            <a:r>
              <a:rPr lang="pl-PL" sz="1400" dirty="0">
                <a:solidFill>
                  <a:srgbClr val="053A98"/>
                </a:solidFill>
              </a:rPr>
              <a:t> </a:t>
            </a:r>
            <a:r>
              <a:rPr lang="pl-PL" sz="1400" dirty="0" err="1">
                <a:solidFill>
                  <a:srgbClr val="053A98"/>
                </a:solidFill>
              </a:rPr>
              <a:t>Manuscript</a:t>
            </a:r>
            <a:r>
              <a:rPr lang="pl-PL" sz="1400" dirty="0">
                <a:solidFill>
                  <a:srgbClr val="053A98"/>
                </a:solidFill>
              </a:rPr>
              <a:t> (obejmuje wszelkie zmiany po recenzjach, zaakceptowana do publikacji przez czasopismo, </a:t>
            </a:r>
            <a:r>
              <a:rPr lang="pl-PL" sz="1400" dirty="0" err="1">
                <a:solidFill>
                  <a:srgbClr val="053A98"/>
                </a:solidFill>
              </a:rPr>
              <a:t>postprint</a:t>
            </a:r>
            <a:r>
              <a:rPr lang="pl-PL" sz="1400" dirty="0">
                <a:solidFill>
                  <a:srgbClr val="053A98"/>
                </a:solidFill>
              </a:rPr>
              <a:t>) lub Version of </a:t>
            </a:r>
            <a:r>
              <a:rPr lang="pl-PL" sz="1400" dirty="0" err="1">
                <a:solidFill>
                  <a:srgbClr val="053A98"/>
                </a:solidFill>
              </a:rPr>
              <a:t>Record</a:t>
            </a:r>
            <a:r>
              <a:rPr lang="pl-PL" sz="1400" dirty="0">
                <a:solidFill>
                  <a:srgbClr val="053A98"/>
                </a:solidFill>
              </a:rPr>
              <a:t> (wersja opublikowana w czasopiśmie) w momencie ukazania się publikacji online, bez embarga czasowego,</a:t>
            </a:r>
          </a:p>
          <a:p>
            <a:pPr marL="1085850" lvl="1" indent="-342900" algn="just">
              <a:buFont typeface="+mj-lt"/>
              <a:buAutoNum type="arabicPeriod"/>
            </a:pPr>
            <a:r>
              <a:rPr lang="pl-PL" sz="1400" dirty="0">
                <a:solidFill>
                  <a:srgbClr val="053A98"/>
                </a:solidFill>
              </a:rPr>
              <a:t>w czasopismach objętych licencją otwartego dostępu w ramach umów transformacyjnych, przykładem krajowych umów transformacyjnych są programy pilotażowe podpisane z wydawcami przez WBN ICM UW – ścieżka obowiązuje dla prac przyjętych do druku lub opublikowanych do 31.12. 2024 r.</a:t>
            </a:r>
          </a:p>
          <a:p>
            <a:pPr marL="342900" indent="-342900" algn="just">
              <a:buFont typeface="+mj-lt"/>
              <a:buAutoNum type="arabicPeriod"/>
            </a:pPr>
            <a:endParaRPr lang="pl-PL" dirty="0">
              <a:solidFill>
                <a:schemeClr val="tx2"/>
              </a:solidFill>
            </a:endParaRPr>
          </a:p>
        </p:txBody>
      </p:sp>
      <p:sp>
        <p:nvSpPr>
          <p:cNvPr id="9" name="Text Placeholder 9"/>
          <p:cNvSpPr txBox="1">
            <a:spLocks/>
          </p:cNvSpPr>
          <p:nvPr/>
        </p:nvSpPr>
        <p:spPr>
          <a:xfrm>
            <a:off x="364273" y="776608"/>
            <a:ext cx="8437755" cy="516933"/>
          </a:xfrm>
          <a:prstGeom prst="rect">
            <a:avLst/>
          </a:prstGeom>
        </p:spPr>
        <p:txBody>
          <a:bodyPr>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Polityka Narodowego Centrum Nauki dotycząca otwartego dostępu do publikacji</a:t>
            </a:r>
            <a:endParaRPr lang="en-US" sz="2400" b="1" i="1" dirty="0">
              <a:solidFill>
                <a:schemeClr val="tx2"/>
              </a:solidFill>
            </a:endParaRPr>
          </a:p>
          <a:p>
            <a:endParaRPr lang="en-US" sz="1400" i="1" dirty="0"/>
          </a:p>
        </p:txBody>
      </p:sp>
    </p:spTree>
    <p:extLst>
      <p:ext uri="{BB962C8B-B14F-4D97-AF65-F5344CB8AC3E}">
        <p14:creationId xmlns:p14="http://schemas.microsoft.com/office/powerpoint/2010/main" val="140783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9" name="Text Placeholder 9"/>
          <p:cNvSpPr txBox="1">
            <a:spLocks/>
          </p:cNvSpPr>
          <p:nvPr/>
        </p:nvSpPr>
        <p:spPr>
          <a:xfrm>
            <a:off x="364273" y="699248"/>
            <a:ext cx="8564574" cy="437989"/>
          </a:xfrm>
          <a:prstGeom prst="rect">
            <a:avLst/>
          </a:prstGeom>
        </p:spPr>
        <p:txBody>
          <a:bodyPr>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Polityka Narodowego Centrum Nauki dotycząca otwartego dostępu do publikacji</a:t>
            </a:r>
            <a:endParaRPr lang="en-US" sz="2400" b="1" i="1" dirty="0">
              <a:solidFill>
                <a:schemeClr val="tx2"/>
              </a:solidFill>
            </a:endParaRPr>
          </a:p>
          <a:p>
            <a:endParaRPr lang="en-US" sz="1400" i="1" dirty="0"/>
          </a:p>
        </p:txBody>
      </p:sp>
      <p:graphicFrame>
        <p:nvGraphicFramePr>
          <p:cNvPr id="5" name="Tabela 4">
            <a:extLst>
              <a:ext uri="{FF2B5EF4-FFF2-40B4-BE49-F238E27FC236}">
                <a16:creationId xmlns:a16="http://schemas.microsoft.com/office/drawing/2014/main" id="{E0F8FAF0-BA24-43CB-9049-635D8D22FEB2}"/>
              </a:ext>
            </a:extLst>
          </p:cNvPr>
          <p:cNvGraphicFramePr>
            <a:graphicFrameLocks noGrp="1"/>
          </p:cNvGraphicFramePr>
          <p:nvPr>
            <p:extLst>
              <p:ext uri="{D42A27DB-BD31-4B8C-83A1-F6EECF244321}">
                <p14:modId xmlns:p14="http://schemas.microsoft.com/office/powerpoint/2010/main" val="2012527868"/>
              </p:ext>
            </p:extLst>
          </p:nvPr>
        </p:nvGraphicFramePr>
        <p:xfrm>
          <a:off x="145998" y="1068081"/>
          <a:ext cx="8882741" cy="4068109"/>
        </p:xfrm>
        <a:graphic>
          <a:graphicData uri="http://schemas.openxmlformats.org/drawingml/2006/table">
            <a:tbl>
              <a:tblPr firstRow="1" bandRow="1">
                <a:tableStyleId>{5C22544A-7EE6-4342-B048-85BDC9FD1C3A}</a:tableStyleId>
              </a:tblPr>
              <a:tblGrid>
                <a:gridCol w="1536805">
                  <a:extLst>
                    <a:ext uri="{9D8B030D-6E8A-4147-A177-3AD203B41FA5}">
                      <a16:colId xmlns:a16="http://schemas.microsoft.com/office/drawing/2014/main" val="1926462365"/>
                    </a:ext>
                  </a:extLst>
                </a:gridCol>
                <a:gridCol w="2535731">
                  <a:extLst>
                    <a:ext uri="{9D8B030D-6E8A-4147-A177-3AD203B41FA5}">
                      <a16:colId xmlns:a16="http://schemas.microsoft.com/office/drawing/2014/main" val="2892761006"/>
                    </a:ext>
                  </a:extLst>
                </a:gridCol>
                <a:gridCol w="2397419">
                  <a:extLst>
                    <a:ext uri="{9D8B030D-6E8A-4147-A177-3AD203B41FA5}">
                      <a16:colId xmlns:a16="http://schemas.microsoft.com/office/drawing/2014/main" val="2510159232"/>
                    </a:ext>
                  </a:extLst>
                </a:gridCol>
                <a:gridCol w="2412786">
                  <a:extLst>
                    <a:ext uri="{9D8B030D-6E8A-4147-A177-3AD203B41FA5}">
                      <a16:colId xmlns:a16="http://schemas.microsoft.com/office/drawing/2014/main" val="2700787094"/>
                    </a:ext>
                  </a:extLst>
                </a:gridCol>
              </a:tblGrid>
              <a:tr h="413012">
                <a:tc>
                  <a:txBody>
                    <a:bodyPr/>
                    <a:lstStyle/>
                    <a:p>
                      <a:endParaRPr lang="pl-PL" sz="1400" dirty="0"/>
                    </a:p>
                  </a:txBody>
                  <a:tcPr/>
                </a:tc>
                <a:tc>
                  <a:txBody>
                    <a:bodyPr/>
                    <a:lstStyle/>
                    <a:p>
                      <a:pPr algn="ctr"/>
                      <a:r>
                        <a:rPr lang="pl-PL" dirty="0"/>
                        <a:t>Ścieżka 1</a:t>
                      </a:r>
                    </a:p>
                  </a:txBody>
                  <a:tcPr/>
                </a:tc>
                <a:tc>
                  <a:txBody>
                    <a:bodyPr/>
                    <a:lstStyle/>
                    <a:p>
                      <a:pPr algn="ctr"/>
                      <a:r>
                        <a:rPr lang="pl-PL" dirty="0"/>
                        <a:t>Ścieżka 2</a:t>
                      </a:r>
                    </a:p>
                  </a:txBody>
                  <a:tcPr/>
                </a:tc>
                <a:tc>
                  <a:txBody>
                    <a:bodyPr/>
                    <a:lstStyle/>
                    <a:p>
                      <a:pPr algn="ctr"/>
                      <a:r>
                        <a:rPr lang="pl-PL" dirty="0"/>
                        <a:t>Ścieżka 3</a:t>
                      </a:r>
                    </a:p>
                  </a:txBody>
                  <a:tcPr/>
                </a:tc>
                <a:extLst>
                  <a:ext uri="{0D108BD9-81ED-4DB2-BD59-A6C34878D82A}">
                    <a16:rowId xmlns:a16="http://schemas.microsoft.com/office/drawing/2014/main" val="3237144291"/>
                  </a:ext>
                </a:extLst>
              </a:tr>
              <a:tr h="585100">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400" dirty="0"/>
                        <a:t>Rodzaj czasopisma</a:t>
                      </a:r>
                    </a:p>
                    <a:p>
                      <a:pPr algn="just"/>
                      <a:endParaRPr lang="pl-PL" sz="14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400" dirty="0"/>
                        <a:t>Open </a:t>
                      </a:r>
                      <a:r>
                        <a:rPr lang="pl-PL" sz="1400" dirty="0" err="1"/>
                        <a:t>access</a:t>
                      </a:r>
                      <a:endParaRPr lang="pl-PL" sz="1400" dirty="0"/>
                    </a:p>
                    <a:p>
                      <a:pPr algn="ctr"/>
                      <a:endParaRPr lang="pl-PL" sz="14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400" dirty="0"/>
                        <a:t>Subskrypcyjne</a:t>
                      </a:r>
                    </a:p>
                    <a:p>
                      <a:pPr algn="ctr"/>
                      <a:endParaRPr lang="pl-PL" sz="14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400" dirty="0"/>
                        <a:t>Transformacyjne</a:t>
                      </a:r>
                    </a:p>
                    <a:p>
                      <a:pPr algn="ctr"/>
                      <a:endParaRPr lang="pl-PL" sz="1400" dirty="0"/>
                    </a:p>
                  </a:txBody>
                  <a:tcPr/>
                </a:tc>
                <a:extLst>
                  <a:ext uri="{0D108BD9-81ED-4DB2-BD59-A6C34878D82A}">
                    <a16:rowId xmlns:a16="http://schemas.microsoft.com/office/drawing/2014/main" val="48444326"/>
                  </a:ext>
                </a:extLst>
              </a:tr>
              <a:tr h="1099629">
                <a:tc>
                  <a:txBody>
                    <a:bodyPr/>
                    <a:lstStyle/>
                    <a:p>
                      <a:pPr algn="just"/>
                      <a:r>
                        <a:rPr lang="pl-PL" sz="1400" dirty="0"/>
                        <a:t>Udostępniona wersja artykułu</a:t>
                      </a:r>
                    </a:p>
                  </a:txBody>
                  <a:tcPr/>
                </a:tc>
                <a:tc>
                  <a:txBody>
                    <a:bodyPr/>
                    <a:lstStyle/>
                    <a:p>
                      <a:pPr algn="just"/>
                      <a:r>
                        <a:rPr lang="pl-PL" sz="1400" dirty="0"/>
                        <a:t>Wersja ostateczna (</a:t>
                      </a:r>
                      <a:r>
                        <a:rPr lang="pl-PL" sz="1400" dirty="0" err="1"/>
                        <a:t>VoR</a:t>
                      </a:r>
                      <a:r>
                        <a:rPr lang="pl-PL" sz="1400" dirty="0"/>
                        <a:t>) na stronie czasopisma + ewentualnie wersja AAM/</a:t>
                      </a:r>
                      <a:r>
                        <a:rPr lang="pl-PL" sz="1400" dirty="0" err="1"/>
                        <a:t>VoR</a:t>
                      </a:r>
                      <a:r>
                        <a:rPr lang="pl-PL" sz="1400" dirty="0"/>
                        <a:t> w repozytorium</a:t>
                      </a:r>
                    </a:p>
                  </a:txBody>
                  <a:tcPr/>
                </a:tc>
                <a:tc>
                  <a:txBody>
                    <a:bodyPr/>
                    <a:lstStyle/>
                    <a:p>
                      <a:pPr algn="just"/>
                      <a:r>
                        <a:rPr lang="pl-PL" sz="1400" dirty="0"/>
                        <a:t>AAM lub </a:t>
                      </a:r>
                      <a:r>
                        <a:rPr lang="pl-PL" sz="1400" dirty="0" err="1"/>
                        <a:t>VoR</a:t>
                      </a:r>
                      <a:r>
                        <a:rPr lang="pl-PL" sz="1400" dirty="0"/>
                        <a:t> koniecznie w repozytorium w momencie ukazania się artykułu online na stronie czasopisma</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400" dirty="0"/>
                        <a:t>Wersja ostateczna (</a:t>
                      </a:r>
                      <a:r>
                        <a:rPr lang="pl-PL" sz="1400" dirty="0" err="1"/>
                        <a:t>VoR</a:t>
                      </a:r>
                      <a:r>
                        <a:rPr lang="pl-PL" sz="1400" dirty="0"/>
                        <a:t>) na stronie czasopisma + ewentualnie wersja AAM/</a:t>
                      </a:r>
                      <a:r>
                        <a:rPr lang="pl-PL" sz="1400" dirty="0" err="1"/>
                        <a:t>VoR</a:t>
                      </a:r>
                      <a:r>
                        <a:rPr lang="pl-PL" sz="1400" dirty="0"/>
                        <a:t> w repozytorium</a:t>
                      </a:r>
                    </a:p>
                    <a:p>
                      <a:pPr algn="just"/>
                      <a:endParaRPr lang="pl-PL" sz="1400" dirty="0"/>
                    </a:p>
                  </a:txBody>
                  <a:tcPr/>
                </a:tc>
                <a:extLst>
                  <a:ext uri="{0D108BD9-81ED-4DB2-BD59-A6C34878D82A}">
                    <a16:rowId xmlns:a16="http://schemas.microsoft.com/office/drawing/2014/main" val="1635805317"/>
                  </a:ext>
                </a:extLst>
              </a:tr>
              <a:tr h="960631">
                <a:tc rowSpan="2">
                  <a:txBody>
                    <a:bodyPr/>
                    <a:lstStyle/>
                    <a:p>
                      <a:pPr algn="just"/>
                      <a:r>
                        <a:rPr lang="pl-PL" sz="1400" dirty="0"/>
                        <a:t>Licencja</a:t>
                      </a:r>
                    </a:p>
                  </a:txBody>
                  <a:tcPr/>
                </a:tc>
                <a:tc>
                  <a:txBody>
                    <a:bodyPr/>
                    <a:lstStyle/>
                    <a:p>
                      <a:pPr algn="just"/>
                      <a:r>
                        <a:rPr lang="pl-PL" sz="1400" dirty="0"/>
                        <a:t>CC-BY 4.0 (uznanie autorstwa)</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400" dirty="0"/>
                        <a:t>CC-BY 4.0 (uznanie autorstwa)</a:t>
                      </a:r>
                    </a:p>
                    <a:p>
                      <a:pPr algn="just"/>
                      <a:endParaRPr lang="pl-PL" sz="14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400" dirty="0"/>
                        <a:t>CC-BY 4.0 (uznanie autorstwa)</a:t>
                      </a:r>
                    </a:p>
                    <a:p>
                      <a:pPr marL="0" marR="0" lvl="0" indent="0" algn="just" defTabSz="457200" rtl="0" eaLnBrk="1" fontAlgn="auto" latinLnBrk="0" hangingPunct="1">
                        <a:lnSpc>
                          <a:spcPct val="100000"/>
                        </a:lnSpc>
                        <a:spcBef>
                          <a:spcPts val="0"/>
                        </a:spcBef>
                        <a:spcAft>
                          <a:spcPts val="0"/>
                        </a:spcAft>
                        <a:buClrTx/>
                        <a:buSzTx/>
                        <a:buFontTx/>
                        <a:buNone/>
                        <a:tabLst/>
                        <a:defRPr/>
                      </a:pPr>
                      <a:r>
                        <a:rPr lang="pl-PL" sz="1400" dirty="0"/>
                        <a:t>CC-BY-SA 4.0 na tych samych warunkach</a:t>
                      </a:r>
                    </a:p>
                    <a:p>
                      <a:pPr algn="just"/>
                      <a:endParaRPr lang="pl-PL" sz="1400" dirty="0"/>
                    </a:p>
                  </a:txBody>
                  <a:tcPr/>
                </a:tc>
                <a:extLst>
                  <a:ext uri="{0D108BD9-81ED-4DB2-BD59-A6C34878D82A}">
                    <a16:rowId xmlns:a16="http://schemas.microsoft.com/office/drawing/2014/main" val="919049755"/>
                  </a:ext>
                </a:extLst>
              </a:tr>
              <a:tr h="366026">
                <a:tc vMerge="1">
                  <a:txBody>
                    <a:bodyPr/>
                    <a:lstStyle/>
                    <a:p>
                      <a:endParaRPr lang="pl-PL"/>
                    </a:p>
                  </a:txBody>
                  <a:tcPr/>
                </a:tc>
                <a:tc gridSpan="3">
                  <a:txBody>
                    <a:bodyPr/>
                    <a:lstStyle/>
                    <a:p>
                      <a:pPr algn="ctr"/>
                      <a:r>
                        <a:rPr lang="pl-PL" sz="1400" dirty="0"/>
                        <a:t>Możliwość CC-BY–ND 4.0 uznanie autorstwa bez utworów zależnych</a:t>
                      </a:r>
                    </a:p>
                  </a:txBody>
                  <a:tcPr/>
                </a:tc>
                <a:tc hMerge="1">
                  <a:txBody>
                    <a:bodyPr/>
                    <a:lstStyle/>
                    <a:p>
                      <a:pPr algn="just"/>
                      <a:endParaRPr lang="pl-PL" sz="1400" dirty="0"/>
                    </a:p>
                  </a:txBody>
                  <a:tcPr/>
                </a:tc>
                <a:tc hMerge="1">
                  <a:txBody>
                    <a:bodyPr/>
                    <a:lstStyle/>
                    <a:p>
                      <a:pPr algn="just"/>
                      <a:endParaRPr lang="pl-PL" sz="1400" dirty="0"/>
                    </a:p>
                  </a:txBody>
                  <a:tcPr/>
                </a:tc>
                <a:extLst>
                  <a:ext uri="{0D108BD9-81ED-4DB2-BD59-A6C34878D82A}">
                    <a16:rowId xmlns:a16="http://schemas.microsoft.com/office/drawing/2014/main" val="1761846814"/>
                  </a:ext>
                </a:extLst>
              </a:tr>
              <a:tr h="585100">
                <a:tc>
                  <a:txBody>
                    <a:bodyPr/>
                    <a:lstStyle/>
                    <a:p>
                      <a:pPr algn="just"/>
                      <a:r>
                        <a:rPr lang="pl-PL" sz="1400" dirty="0"/>
                        <a:t>Koszty kwalifikowalne</a:t>
                      </a:r>
                    </a:p>
                  </a:txBody>
                  <a:tcPr/>
                </a:tc>
                <a:tc>
                  <a:txBody>
                    <a:bodyPr/>
                    <a:lstStyle/>
                    <a:p>
                      <a:pPr algn="just"/>
                      <a:r>
                        <a:rPr lang="pl-PL" sz="1400" dirty="0"/>
                        <a:t>APC</a:t>
                      </a:r>
                    </a:p>
                  </a:txBody>
                  <a:tcPr/>
                </a:tc>
                <a:tc>
                  <a:txBody>
                    <a:bodyPr/>
                    <a:lstStyle/>
                    <a:p>
                      <a:pPr algn="just"/>
                      <a:r>
                        <a:rPr lang="pl-PL" sz="1400" dirty="0"/>
                        <a:t>Koszty niekwalifikowalne</a:t>
                      </a:r>
                    </a:p>
                  </a:txBody>
                  <a:tcPr/>
                </a:tc>
                <a:tc>
                  <a:txBody>
                    <a:bodyPr/>
                    <a:lstStyle/>
                    <a:p>
                      <a:pPr algn="just"/>
                      <a:r>
                        <a:rPr lang="pl-PL" sz="1400" dirty="0"/>
                        <a:t>APC dla artykułów przyjętych do druku do 31.12.2024 r.</a:t>
                      </a:r>
                    </a:p>
                  </a:txBody>
                  <a:tcPr/>
                </a:tc>
                <a:extLst>
                  <a:ext uri="{0D108BD9-81ED-4DB2-BD59-A6C34878D82A}">
                    <a16:rowId xmlns:a16="http://schemas.microsoft.com/office/drawing/2014/main" val="3809827393"/>
                  </a:ext>
                </a:extLst>
              </a:tr>
            </a:tbl>
          </a:graphicData>
        </a:graphic>
      </p:graphicFrame>
    </p:spTree>
    <p:extLst>
      <p:ext uri="{BB962C8B-B14F-4D97-AF65-F5344CB8AC3E}">
        <p14:creationId xmlns:p14="http://schemas.microsoft.com/office/powerpoint/2010/main" val="325160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9" name="Text Placeholder 9"/>
          <p:cNvSpPr txBox="1">
            <a:spLocks/>
          </p:cNvSpPr>
          <p:nvPr/>
        </p:nvSpPr>
        <p:spPr>
          <a:xfrm>
            <a:off x="115261" y="699248"/>
            <a:ext cx="8813586" cy="437989"/>
          </a:xfrm>
          <a:prstGeom prst="rect">
            <a:avLst/>
          </a:prstGeom>
        </p:spPr>
        <p:txBody>
          <a:bodyPr>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Złagodzenie Polityki Narodowego Centrum Nauki dotycząca otwartego dostępu do publikacji</a:t>
            </a:r>
            <a:endParaRPr lang="en-US" sz="2400" b="1" i="1" dirty="0">
              <a:solidFill>
                <a:schemeClr val="tx2"/>
              </a:solidFill>
            </a:endParaRPr>
          </a:p>
          <a:p>
            <a:endParaRPr lang="en-US" sz="1400" i="1" dirty="0"/>
          </a:p>
        </p:txBody>
      </p:sp>
      <p:graphicFrame>
        <p:nvGraphicFramePr>
          <p:cNvPr id="5" name="Tabela 4">
            <a:extLst>
              <a:ext uri="{FF2B5EF4-FFF2-40B4-BE49-F238E27FC236}">
                <a16:creationId xmlns:a16="http://schemas.microsoft.com/office/drawing/2014/main" id="{E0F8FAF0-BA24-43CB-9049-635D8D22FEB2}"/>
              </a:ext>
            </a:extLst>
          </p:cNvPr>
          <p:cNvGraphicFramePr>
            <a:graphicFrameLocks noGrp="1"/>
          </p:cNvGraphicFramePr>
          <p:nvPr>
            <p:extLst>
              <p:ext uri="{D42A27DB-BD31-4B8C-83A1-F6EECF244321}">
                <p14:modId xmlns:p14="http://schemas.microsoft.com/office/powerpoint/2010/main" val="3743572584"/>
              </p:ext>
            </p:extLst>
          </p:nvPr>
        </p:nvGraphicFramePr>
        <p:xfrm>
          <a:off x="0" y="968188"/>
          <a:ext cx="9144000" cy="4374554"/>
        </p:xfrm>
        <a:graphic>
          <a:graphicData uri="http://schemas.openxmlformats.org/drawingml/2006/table">
            <a:tbl>
              <a:tblPr firstRow="1" bandRow="1">
                <a:tableStyleId>{5C22544A-7EE6-4342-B048-85BDC9FD1C3A}</a:tableStyleId>
              </a:tblPr>
              <a:tblGrid>
                <a:gridCol w="1582005">
                  <a:extLst>
                    <a:ext uri="{9D8B030D-6E8A-4147-A177-3AD203B41FA5}">
                      <a16:colId xmlns:a16="http://schemas.microsoft.com/office/drawing/2014/main" val="1926462365"/>
                    </a:ext>
                  </a:extLst>
                </a:gridCol>
                <a:gridCol w="2390640">
                  <a:extLst>
                    <a:ext uri="{9D8B030D-6E8A-4147-A177-3AD203B41FA5}">
                      <a16:colId xmlns:a16="http://schemas.microsoft.com/office/drawing/2014/main" val="2892761006"/>
                    </a:ext>
                  </a:extLst>
                </a:gridCol>
                <a:gridCol w="219672">
                  <a:extLst>
                    <a:ext uri="{9D8B030D-6E8A-4147-A177-3AD203B41FA5}">
                      <a16:colId xmlns:a16="http://schemas.microsoft.com/office/drawing/2014/main" val="2786688820"/>
                    </a:ext>
                  </a:extLst>
                </a:gridCol>
                <a:gridCol w="2467932">
                  <a:extLst>
                    <a:ext uri="{9D8B030D-6E8A-4147-A177-3AD203B41FA5}">
                      <a16:colId xmlns:a16="http://schemas.microsoft.com/office/drawing/2014/main" val="2510159232"/>
                    </a:ext>
                  </a:extLst>
                </a:gridCol>
                <a:gridCol w="2483751">
                  <a:extLst>
                    <a:ext uri="{9D8B030D-6E8A-4147-A177-3AD203B41FA5}">
                      <a16:colId xmlns:a16="http://schemas.microsoft.com/office/drawing/2014/main" val="2700787094"/>
                    </a:ext>
                  </a:extLst>
                </a:gridCol>
              </a:tblGrid>
              <a:tr h="422051">
                <a:tc>
                  <a:txBody>
                    <a:bodyPr/>
                    <a:lstStyle/>
                    <a:p>
                      <a:endParaRPr lang="pl-PL" sz="1400" dirty="0"/>
                    </a:p>
                  </a:txBody>
                  <a:tcPr/>
                </a:tc>
                <a:tc>
                  <a:txBody>
                    <a:bodyPr/>
                    <a:lstStyle/>
                    <a:p>
                      <a:pPr algn="ctr"/>
                      <a:r>
                        <a:rPr lang="pl-PL" sz="1400" dirty="0"/>
                        <a:t>Ścieżka 1</a:t>
                      </a:r>
                    </a:p>
                  </a:txBody>
                  <a:tcPr/>
                </a:tc>
                <a:tc gridSpan="2">
                  <a:txBody>
                    <a:bodyPr/>
                    <a:lstStyle/>
                    <a:p>
                      <a:pPr algn="ctr"/>
                      <a:r>
                        <a:rPr lang="pl-PL" sz="1400"/>
                        <a:t>Ścieżka 2</a:t>
                      </a:r>
                      <a:endParaRPr lang="pl-PL" sz="1400" dirty="0"/>
                    </a:p>
                  </a:txBody>
                  <a:tcPr/>
                </a:tc>
                <a:tc hMerge="1">
                  <a:txBody>
                    <a:bodyPr/>
                    <a:lstStyle/>
                    <a:p>
                      <a:pPr algn="ctr"/>
                      <a:r>
                        <a:rPr lang="pl-PL" sz="1400" dirty="0"/>
                        <a:t>Ścieżka 2</a:t>
                      </a:r>
                    </a:p>
                  </a:txBody>
                  <a:tcPr/>
                </a:tc>
                <a:tc>
                  <a:txBody>
                    <a:bodyPr/>
                    <a:lstStyle/>
                    <a:p>
                      <a:pPr algn="ctr"/>
                      <a:r>
                        <a:rPr lang="pl-PL" sz="1400" dirty="0"/>
                        <a:t>Ścieżka 3</a:t>
                      </a:r>
                    </a:p>
                  </a:txBody>
                  <a:tcPr/>
                </a:tc>
                <a:extLst>
                  <a:ext uri="{0D108BD9-81ED-4DB2-BD59-A6C34878D82A}">
                    <a16:rowId xmlns:a16="http://schemas.microsoft.com/office/drawing/2014/main" val="3237144291"/>
                  </a:ext>
                </a:extLst>
              </a:tr>
              <a:tr h="46720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Rodzaj czasopisma</a:t>
                      </a:r>
                    </a:p>
                    <a:p>
                      <a:pPr algn="just"/>
                      <a:endParaRPr lang="pl-PL" sz="12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200" dirty="0"/>
                        <a:t>Open </a:t>
                      </a:r>
                      <a:r>
                        <a:rPr lang="pl-PL" sz="1200" dirty="0" err="1"/>
                        <a:t>access</a:t>
                      </a:r>
                      <a:endParaRPr lang="pl-PL" sz="1200" dirty="0"/>
                    </a:p>
                    <a:p>
                      <a:pPr algn="ctr"/>
                      <a:endParaRPr lang="pl-PL" sz="1200" dirty="0"/>
                    </a:p>
                  </a:txBody>
                  <a:tcPr/>
                </a:tc>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200"/>
                        <a:t>Subskrypcyjne</a:t>
                      </a:r>
                      <a:endParaRPr lang="pl-PL" sz="1200" dirty="0"/>
                    </a:p>
                  </a:txBody>
                  <a:tcPr/>
                </a:tc>
                <a:tc h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200" dirty="0"/>
                        <a:t>Subskrypcyjne</a:t>
                      </a:r>
                    </a:p>
                    <a:p>
                      <a:pPr algn="ctr"/>
                      <a:endParaRPr lang="pl-PL" sz="12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l-PL" sz="1200" dirty="0"/>
                        <a:t>Transformacyjne</a:t>
                      </a:r>
                    </a:p>
                    <a:p>
                      <a:pPr algn="ctr"/>
                      <a:endParaRPr lang="pl-PL" sz="1200" dirty="0"/>
                    </a:p>
                  </a:txBody>
                  <a:tcPr/>
                </a:tc>
                <a:extLst>
                  <a:ext uri="{0D108BD9-81ED-4DB2-BD59-A6C34878D82A}">
                    <a16:rowId xmlns:a16="http://schemas.microsoft.com/office/drawing/2014/main" val="48444326"/>
                  </a:ext>
                </a:extLst>
              </a:tr>
              <a:tr h="1672386">
                <a:tc>
                  <a:txBody>
                    <a:bodyPr/>
                    <a:lstStyle/>
                    <a:p>
                      <a:pPr algn="just"/>
                      <a:r>
                        <a:rPr lang="pl-PL" sz="1200" dirty="0"/>
                        <a:t>Udostępniona wersja artykułu</a:t>
                      </a:r>
                    </a:p>
                  </a:txBody>
                  <a:tcPr/>
                </a:tc>
                <a:tc>
                  <a:txBody>
                    <a:bodyPr/>
                    <a:lstStyle/>
                    <a:p>
                      <a:pPr algn="just"/>
                      <a:r>
                        <a:rPr lang="pl-PL" sz="1200" dirty="0"/>
                        <a:t>Wersja ostateczna (</a:t>
                      </a:r>
                      <a:r>
                        <a:rPr lang="pl-PL" sz="1200" dirty="0" err="1"/>
                        <a:t>VoR</a:t>
                      </a:r>
                      <a:r>
                        <a:rPr lang="pl-PL" sz="1200" dirty="0"/>
                        <a:t>) na stronie czasopisma + ewentualnie wersja AAM/</a:t>
                      </a:r>
                      <a:r>
                        <a:rPr lang="pl-PL" sz="1200" dirty="0" err="1"/>
                        <a:t>VoR</a:t>
                      </a:r>
                      <a:r>
                        <a:rPr lang="pl-PL" sz="1200" dirty="0"/>
                        <a:t> w repozytorium</a:t>
                      </a:r>
                    </a:p>
                  </a:txBody>
                  <a:tcPr/>
                </a:tc>
                <a:tc gridSpan="2">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strike="sngStrike" dirty="0"/>
                        <a:t>AAM lub </a:t>
                      </a:r>
                      <a:r>
                        <a:rPr lang="pl-PL" sz="1200" strike="sngStrike" dirty="0" err="1"/>
                        <a:t>VoR</a:t>
                      </a:r>
                      <a:r>
                        <a:rPr lang="pl-PL" sz="1200" strike="sngStrike" dirty="0"/>
                        <a:t> koniecznie w repozytorium w momencie ukazania się artykułu online na stronie czasopisma </a:t>
                      </a:r>
                      <a:r>
                        <a:rPr lang="pl-PL" sz="1200" b="1" strike="noStrike" dirty="0">
                          <a:solidFill>
                            <a:schemeClr val="accent2"/>
                          </a:solidFill>
                        </a:rPr>
                        <a:t>Akceptowane embargo na udostępnienie wersji AAM lub </a:t>
                      </a:r>
                      <a:r>
                        <a:rPr lang="pl-PL" sz="1200" b="1" strike="noStrike" dirty="0" err="1">
                          <a:solidFill>
                            <a:schemeClr val="accent2"/>
                          </a:solidFill>
                        </a:rPr>
                        <a:t>VoR</a:t>
                      </a:r>
                      <a:r>
                        <a:rPr lang="pl-PL" sz="1200" b="1" strike="noStrike" dirty="0">
                          <a:solidFill>
                            <a:schemeClr val="accent2"/>
                          </a:solidFill>
                        </a:rPr>
                        <a:t> pod warunkiem udostępnienia </a:t>
                      </a:r>
                      <a:r>
                        <a:rPr lang="pl-PL" sz="1200" b="1" strike="noStrike" dirty="0" err="1">
                          <a:solidFill>
                            <a:schemeClr val="accent2"/>
                          </a:solidFill>
                        </a:rPr>
                        <a:t>preprintu</a:t>
                      </a:r>
                      <a:r>
                        <a:rPr lang="pl-PL" sz="1200" b="1" strike="noStrike" dirty="0">
                          <a:solidFill>
                            <a:schemeClr val="accent2"/>
                          </a:solidFill>
                        </a:rPr>
                        <a:t> w repozytorium na licencji CC–BY, a po upływie embarga wymiana na AAM.</a:t>
                      </a:r>
                    </a:p>
                  </a:txBody>
                  <a:tcPr/>
                </a:tc>
                <a:tc hMerge="1">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strike="sngStrike" dirty="0"/>
                        <a:t>AAM lub </a:t>
                      </a:r>
                      <a:r>
                        <a:rPr lang="pl-PL" sz="1200" strike="sngStrike" dirty="0" err="1"/>
                        <a:t>VoR</a:t>
                      </a:r>
                      <a:r>
                        <a:rPr lang="pl-PL" sz="1200" strike="sngStrike" dirty="0"/>
                        <a:t> koniecznie w repozytorium w momencie ukazania się artykułu online na stronie czasopisma </a:t>
                      </a:r>
                      <a:r>
                        <a:rPr lang="pl-PL" sz="1200" b="1" strike="noStrike" dirty="0">
                          <a:solidFill>
                            <a:schemeClr val="accent2"/>
                          </a:solidFill>
                        </a:rPr>
                        <a:t>Akceptowane embargo na udostępnienie wersji AAM lub </a:t>
                      </a:r>
                      <a:r>
                        <a:rPr lang="pl-PL" sz="1200" b="1" strike="noStrike" dirty="0" err="1">
                          <a:solidFill>
                            <a:schemeClr val="accent2"/>
                          </a:solidFill>
                        </a:rPr>
                        <a:t>VoR</a:t>
                      </a:r>
                      <a:r>
                        <a:rPr lang="pl-PL" sz="1200" b="1" strike="noStrike" dirty="0">
                          <a:solidFill>
                            <a:schemeClr val="accent2"/>
                          </a:solidFill>
                        </a:rPr>
                        <a:t> pod warunkiem udostępnienia </a:t>
                      </a:r>
                      <a:r>
                        <a:rPr lang="pl-PL" sz="1200" b="1" strike="noStrike" dirty="0" err="1">
                          <a:solidFill>
                            <a:schemeClr val="accent2"/>
                          </a:solidFill>
                        </a:rPr>
                        <a:t>preprintu</a:t>
                      </a:r>
                      <a:r>
                        <a:rPr lang="pl-PL" sz="1200" b="1" strike="noStrike" dirty="0">
                          <a:solidFill>
                            <a:schemeClr val="accent2"/>
                          </a:solidFill>
                        </a:rPr>
                        <a:t> w repozytorium na licencji CC–BY a po upływie embarga wymiana na AAM.</a:t>
                      </a:r>
                    </a:p>
                    <a:p>
                      <a:pPr algn="just"/>
                      <a:endParaRPr lang="pl-PL" sz="1200" strike="sngStrike"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Wersja ostateczna (</a:t>
                      </a:r>
                      <a:r>
                        <a:rPr lang="pl-PL" sz="1200" dirty="0" err="1"/>
                        <a:t>VoR</a:t>
                      </a:r>
                      <a:r>
                        <a:rPr lang="pl-PL" sz="1200" dirty="0"/>
                        <a:t>) na stronie czasopisma + ewentualnie wersja AAM/</a:t>
                      </a:r>
                      <a:r>
                        <a:rPr lang="pl-PL" sz="1200" dirty="0" err="1"/>
                        <a:t>VoR</a:t>
                      </a:r>
                      <a:r>
                        <a:rPr lang="pl-PL" sz="1200" dirty="0"/>
                        <a:t> w repozytorium</a:t>
                      </a:r>
                    </a:p>
                    <a:p>
                      <a:pPr algn="just"/>
                      <a:endParaRPr lang="pl-PL" sz="1200" dirty="0"/>
                    </a:p>
                  </a:txBody>
                  <a:tcPr/>
                </a:tc>
                <a:extLst>
                  <a:ext uri="{0D108BD9-81ED-4DB2-BD59-A6C34878D82A}">
                    <a16:rowId xmlns:a16="http://schemas.microsoft.com/office/drawing/2014/main" val="1635805317"/>
                  </a:ext>
                </a:extLst>
              </a:tr>
              <a:tr h="840970">
                <a:tc rowSpan="2">
                  <a:txBody>
                    <a:bodyPr/>
                    <a:lstStyle/>
                    <a:p>
                      <a:pPr algn="just"/>
                      <a:r>
                        <a:rPr lang="pl-PL" sz="1200" dirty="0"/>
                        <a:t>Licencja</a:t>
                      </a:r>
                    </a:p>
                  </a:txBody>
                  <a:tcPr/>
                </a:tc>
                <a:tc>
                  <a:txBody>
                    <a:bodyPr/>
                    <a:lstStyle/>
                    <a:p>
                      <a:pPr algn="just"/>
                      <a:r>
                        <a:rPr lang="pl-PL" sz="1200" strike="sngStrike" dirty="0"/>
                        <a:t>CC-BY 4.0 (uznanie autorstwa)</a:t>
                      </a:r>
                    </a:p>
                    <a:p>
                      <a:pPr algn="just"/>
                      <a:r>
                        <a:rPr lang="pl-PL" sz="1200" b="1" strike="noStrike" dirty="0">
                          <a:solidFill>
                            <a:schemeClr val="accent2"/>
                          </a:solidFill>
                        </a:rPr>
                        <a:t>Wszystkie licencje CC 4.0 </a:t>
                      </a:r>
                    </a:p>
                  </a:txBody>
                  <a:tcPr/>
                </a:tc>
                <a:tc gridSpan="2">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CC-BY 4.0 (uznanie autorstwa)</a:t>
                      </a:r>
                    </a:p>
                  </a:txBody>
                  <a:tcPr/>
                </a:tc>
                <a:tc hMerge="1">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CC-BY 4.0 (uznanie autorstwa)</a:t>
                      </a:r>
                    </a:p>
                    <a:p>
                      <a:pPr algn="just"/>
                      <a:endParaRPr lang="pl-PL" sz="12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CC-BY 4.0 (uznanie autorstwa)</a:t>
                      </a:r>
                    </a:p>
                    <a:p>
                      <a:pPr marL="0" marR="0" lvl="0" indent="0" algn="just" defTabSz="457200" rtl="0" eaLnBrk="1" fontAlgn="auto" latinLnBrk="0" hangingPunct="1">
                        <a:lnSpc>
                          <a:spcPct val="100000"/>
                        </a:lnSpc>
                        <a:spcBef>
                          <a:spcPts val="0"/>
                        </a:spcBef>
                        <a:spcAft>
                          <a:spcPts val="0"/>
                        </a:spcAft>
                        <a:buClrTx/>
                        <a:buSzTx/>
                        <a:buFontTx/>
                        <a:buNone/>
                        <a:tabLst/>
                        <a:defRPr/>
                      </a:pPr>
                      <a:r>
                        <a:rPr lang="pl-PL" sz="1200" dirty="0"/>
                        <a:t>CC-BY-SA 4.0 na tych samych warunkach</a:t>
                      </a:r>
                    </a:p>
                    <a:p>
                      <a:pPr algn="just"/>
                      <a:endParaRPr lang="pl-PL" sz="1200" dirty="0"/>
                    </a:p>
                  </a:txBody>
                  <a:tcPr/>
                </a:tc>
                <a:extLst>
                  <a:ext uri="{0D108BD9-81ED-4DB2-BD59-A6C34878D82A}">
                    <a16:rowId xmlns:a16="http://schemas.microsoft.com/office/drawing/2014/main" val="919049755"/>
                  </a:ext>
                </a:extLst>
              </a:tr>
              <a:tr h="374036">
                <a:tc vMerge="1">
                  <a:txBody>
                    <a:bodyPr/>
                    <a:lstStyle/>
                    <a:p>
                      <a:endParaRPr lang="pl-PL"/>
                    </a:p>
                  </a:txBody>
                  <a:tcPr/>
                </a:tc>
                <a:tc gridSpan="4">
                  <a:txBody>
                    <a:bodyPr/>
                    <a:lstStyle/>
                    <a:p>
                      <a:pPr algn="ctr"/>
                      <a:r>
                        <a:rPr lang="pl-PL" sz="1200" dirty="0"/>
                        <a:t>Możliwość CC-BY–ND 4.0 uznanie autorstwa bez utworów zależnych</a:t>
                      </a:r>
                    </a:p>
                  </a:txBody>
                  <a:tcPr/>
                </a:tc>
                <a:tc hMerge="1">
                  <a:txBody>
                    <a:bodyPr/>
                    <a:lstStyle/>
                    <a:p>
                      <a:endParaRPr lang="pl-PL"/>
                    </a:p>
                  </a:txBody>
                  <a:tcPr/>
                </a:tc>
                <a:tc hMerge="1">
                  <a:txBody>
                    <a:bodyPr/>
                    <a:lstStyle/>
                    <a:p>
                      <a:pPr algn="just"/>
                      <a:endParaRPr lang="pl-PL" sz="1400" dirty="0"/>
                    </a:p>
                  </a:txBody>
                  <a:tcPr/>
                </a:tc>
                <a:tc hMerge="1">
                  <a:txBody>
                    <a:bodyPr/>
                    <a:lstStyle/>
                    <a:p>
                      <a:pPr algn="just"/>
                      <a:endParaRPr lang="pl-PL" sz="1400" dirty="0"/>
                    </a:p>
                  </a:txBody>
                  <a:tcPr/>
                </a:tc>
                <a:extLst>
                  <a:ext uri="{0D108BD9-81ED-4DB2-BD59-A6C34878D82A}">
                    <a16:rowId xmlns:a16="http://schemas.microsoft.com/office/drawing/2014/main" val="1761846814"/>
                  </a:ext>
                </a:extLst>
              </a:tr>
              <a:tr h="597905">
                <a:tc>
                  <a:txBody>
                    <a:bodyPr/>
                    <a:lstStyle/>
                    <a:p>
                      <a:pPr algn="just"/>
                      <a:r>
                        <a:rPr lang="pl-PL" sz="1200" dirty="0"/>
                        <a:t>Koszty kwalifikowalne</a:t>
                      </a:r>
                    </a:p>
                  </a:txBody>
                  <a:tcPr/>
                </a:tc>
                <a:tc gridSpan="2">
                  <a:txBody>
                    <a:bodyPr/>
                    <a:lstStyle/>
                    <a:p>
                      <a:pPr algn="just"/>
                      <a:r>
                        <a:rPr lang="pl-PL" sz="1200" dirty="0"/>
                        <a:t>APC dla artkułów opublikowanych na licencji CC BY 4.0 lub CC BY-ND 4.0</a:t>
                      </a:r>
                    </a:p>
                  </a:txBody>
                  <a:tcPr/>
                </a:tc>
                <a:tc hMerge="1">
                  <a:txBody>
                    <a:bodyPr/>
                    <a:lstStyle/>
                    <a:p>
                      <a:pPr algn="just"/>
                      <a:endParaRPr lang="pl-PL" sz="1200" dirty="0"/>
                    </a:p>
                  </a:txBody>
                  <a:tcPr/>
                </a:tc>
                <a:tc>
                  <a:txBody>
                    <a:bodyPr/>
                    <a:lstStyle/>
                    <a:p>
                      <a:pPr algn="just"/>
                      <a:r>
                        <a:rPr lang="pl-PL" sz="1200" dirty="0"/>
                        <a:t>Koszty niekwalifikowalne</a:t>
                      </a:r>
                    </a:p>
                  </a:txBody>
                  <a:tcPr/>
                </a:tc>
                <a:tc>
                  <a:txBody>
                    <a:bodyPr/>
                    <a:lstStyle/>
                    <a:p>
                      <a:pPr algn="just"/>
                      <a:r>
                        <a:rPr lang="pl-PL" sz="1200" dirty="0"/>
                        <a:t>APC dla artykułów przyjętych do druku do 31.12.2024 r.</a:t>
                      </a:r>
                    </a:p>
                  </a:txBody>
                  <a:tcPr/>
                </a:tc>
                <a:extLst>
                  <a:ext uri="{0D108BD9-81ED-4DB2-BD59-A6C34878D82A}">
                    <a16:rowId xmlns:a16="http://schemas.microsoft.com/office/drawing/2014/main" val="3809827393"/>
                  </a:ext>
                </a:extLst>
              </a:tr>
            </a:tbl>
          </a:graphicData>
        </a:graphic>
      </p:graphicFrame>
    </p:spTree>
    <p:extLst>
      <p:ext uri="{BB962C8B-B14F-4D97-AF65-F5344CB8AC3E}">
        <p14:creationId xmlns:p14="http://schemas.microsoft.com/office/powerpoint/2010/main" val="3529208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8" name="Text Placeholder 7"/>
          <p:cNvSpPr>
            <a:spLocks noGrp="1"/>
          </p:cNvSpPr>
          <p:nvPr>
            <p:ph type="body" sz="quarter" idx="24"/>
          </p:nvPr>
        </p:nvSpPr>
        <p:spPr>
          <a:xfrm>
            <a:off x="341972" y="1293541"/>
            <a:ext cx="8248778" cy="3540555"/>
          </a:xfrm>
        </p:spPr>
        <p:txBody>
          <a:bodyPr/>
          <a:lstStyle/>
          <a:p>
            <a:pPr marL="342900" indent="-342900" algn="just">
              <a:buFont typeface="+mj-lt"/>
              <a:buAutoNum type="arabicPeriod"/>
            </a:pPr>
            <a:r>
              <a:rPr lang="pl-PL" dirty="0"/>
              <a:t>Koszty związane z procesem publikacyjnym </a:t>
            </a:r>
            <a:r>
              <a:rPr lang="pl-PL" dirty="0" err="1"/>
              <a:t>Article</a:t>
            </a:r>
            <a:r>
              <a:rPr lang="pl-PL" dirty="0"/>
              <a:t> Processing </a:t>
            </a:r>
            <a:r>
              <a:rPr lang="pl-PL" dirty="0" err="1"/>
              <a:t>Charges</a:t>
            </a:r>
            <a:r>
              <a:rPr lang="pl-PL" dirty="0"/>
              <a:t> kwalifikowalne tylko w ścieżkach 1 i 3 (w tej ostatniej jako koszty kwalifikowalne tylko do 31 grudnia 2024 r.).</a:t>
            </a:r>
          </a:p>
          <a:p>
            <a:pPr marL="342900" indent="-342900" algn="just">
              <a:buFont typeface="+mj-lt"/>
              <a:buAutoNum type="arabicPeriod"/>
            </a:pPr>
            <a:r>
              <a:rPr lang="pl-PL" dirty="0"/>
              <a:t>W ścieżce 3 koszty publikacyjne pokryte ze środków </a:t>
            </a:r>
            <a:r>
              <a:rPr lang="pl-PL" dirty="0" err="1"/>
              <a:t>MEiN</a:t>
            </a:r>
            <a:r>
              <a:rPr lang="pl-PL" dirty="0"/>
              <a:t> w ramach umów transformacyjnych WBN ICM UW z wydawcami.</a:t>
            </a:r>
          </a:p>
          <a:p>
            <a:pPr marL="342900" indent="-342900" algn="just">
              <a:buFont typeface="+mj-lt"/>
              <a:buAutoNum type="arabicPeriod"/>
            </a:pPr>
            <a:r>
              <a:rPr lang="pl-PL" dirty="0"/>
              <a:t>Należy korzystać  ze zwolnień z APC lub obniżek. Za koszty kwalifikowalne, możliwe do pokrycia z kosztów bezpośrednich, uznawane są koszty związane z przygotowaniem tekstu do złożenia do redakcji (np. korekta językowa). Opłaty za usługi dodatkowe (odbitki, kolorowe rysunki w wersjach drukowanych ) nie są uznawane przez NCN za koszty kwalifikowalne.</a:t>
            </a:r>
          </a:p>
          <a:p>
            <a:pPr marL="342900" indent="-342900" algn="just">
              <a:buFont typeface="+mj-lt"/>
              <a:buAutoNum type="arabicPeriod"/>
            </a:pPr>
            <a:r>
              <a:rPr lang="pl-PL" dirty="0"/>
              <a:t>Dodatkowe 2% kosztów pośrednich w projektach mają być wykorzystane na otwarty dostęp do wyników naukowych ( publikowanie, długoterminowe przechowywanie danych).</a:t>
            </a:r>
          </a:p>
          <a:p>
            <a:pPr marL="342900" indent="-342900" algn="just">
              <a:buFont typeface="+mj-lt"/>
              <a:buAutoNum type="arabicPeriod"/>
            </a:pPr>
            <a:r>
              <a:rPr lang="pl-PL" dirty="0"/>
              <a:t>Publikacje będące efektem realizacji projektu muszą być dostępne na licencji CC BY (uznanie autorstwa) lub w przypadkach uzgodnionych z NCN na licencji CC BY ND (bez utworów zależnych), a w czasopismach w ramach umów transformacyjnych na licencji CC BY SA (uznanie autorstwa – na tych samych zasadach). Dane badawcze stanowiące podstawę publikacji należy udostępniać na licencji CC0.</a:t>
            </a:r>
          </a:p>
          <a:p>
            <a:pPr marL="342900" indent="-342900" algn="just">
              <a:buFont typeface="+mj-lt"/>
              <a:buAutoNum type="arabicPeriod"/>
            </a:pPr>
            <a:r>
              <a:rPr lang="pl-PL" dirty="0"/>
              <a:t>Każda publikacja powinna otrzymać trwały identyfikator (DOI, URI).</a:t>
            </a:r>
          </a:p>
          <a:p>
            <a:pPr lvl="1" indent="0" algn="just">
              <a:buNone/>
            </a:pPr>
            <a:r>
              <a:rPr lang="pl-PL" dirty="0"/>
              <a:t> </a:t>
            </a:r>
            <a:endParaRPr lang="pl-PL" dirty="0">
              <a:solidFill>
                <a:schemeClr val="tx2"/>
              </a:solidFill>
            </a:endParaRPr>
          </a:p>
        </p:txBody>
      </p:sp>
      <p:sp>
        <p:nvSpPr>
          <p:cNvPr id="9" name="Text Placeholder 9"/>
          <p:cNvSpPr txBox="1">
            <a:spLocks/>
          </p:cNvSpPr>
          <p:nvPr/>
        </p:nvSpPr>
        <p:spPr>
          <a:xfrm>
            <a:off x="341972" y="776608"/>
            <a:ext cx="8437755" cy="516933"/>
          </a:xfrm>
          <a:prstGeom prst="rect">
            <a:avLst/>
          </a:prstGeom>
        </p:spPr>
        <p:txBody>
          <a:bodyPr>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2400" b="1" dirty="0">
                <a:solidFill>
                  <a:schemeClr val="tx2"/>
                </a:solidFill>
              </a:rPr>
              <a:t>Instrukcja do Polityki NCN dotycząca otwartego dostępu do publikacji z października 2021 r.</a:t>
            </a:r>
          </a:p>
          <a:p>
            <a:endParaRPr lang="en-US" sz="1400" i="1" dirty="0"/>
          </a:p>
        </p:txBody>
      </p:sp>
    </p:spTree>
    <p:extLst>
      <p:ext uri="{BB962C8B-B14F-4D97-AF65-F5344CB8AC3E}">
        <p14:creationId xmlns:p14="http://schemas.microsoft.com/office/powerpoint/2010/main" val="1089283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9"/>
          </p:nvPr>
        </p:nvSpPr>
        <p:spPr/>
        <p:txBody>
          <a:bodyPr/>
          <a:lstStyle/>
          <a:p>
            <a:r>
              <a:rPr lang="pl-PL" dirty="0"/>
              <a:t>Polityka otwartości w nauce UMK</a:t>
            </a:r>
            <a:endParaRPr lang="en-US" dirty="0"/>
          </a:p>
          <a:p>
            <a:endParaRPr lang="en-US" dirty="0"/>
          </a:p>
        </p:txBody>
      </p:sp>
      <p:sp>
        <p:nvSpPr>
          <p:cNvPr id="7" name="Text Placeholder 6"/>
          <p:cNvSpPr>
            <a:spLocks noGrp="1"/>
          </p:cNvSpPr>
          <p:nvPr>
            <p:ph type="body" sz="quarter" idx="20"/>
          </p:nvPr>
        </p:nvSpPr>
        <p:spPr/>
        <p:txBody>
          <a:bodyPr/>
          <a:lstStyle/>
          <a:p>
            <a:r>
              <a:rPr lang="pl-PL" dirty="0"/>
              <a:t>Polityka NCN dotycząca otwartego dostępu do publikacji</a:t>
            </a:r>
            <a:endParaRPr lang="en-US" dirty="0"/>
          </a:p>
        </p:txBody>
      </p:sp>
      <p:sp>
        <p:nvSpPr>
          <p:cNvPr id="8" name="Text Placeholder 7"/>
          <p:cNvSpPr>
            <a:spLocks noGrp="1"/>
          </p:cNvSpPr>
          <p:nvPr>
            <p:ph type="body" sz="quarter" idx="24"/>
          </p:nvPr>
        </p:nvSpPr>
        <p:spPr>
          <a:xfrm>
            <a:off x="341972" y="1293541"/>
            <a:ext cx="8248778" cy="3540555"/>
          </a:xfrm>
        </p:spPr>
        <p:txBody>
          <a:bodyPr/>
          <a:lstStyle/>
          <a:p>
            <a:pPr marL="342900" indent="-342900" algn="just">
              <a:buFont typeface="+mj-lt"/>
              <a:buAutoNum type="arabicPeriod"/>
            </a:pPr>
            <a:endParaRPr lang="pl-PL" dirty="0"/>
          </a:p>
          <a:p>
            <a:pPr marL="342900" indent="-342900" algn="just">
              <a:buFont typeface="+mj-lt"/>
              <a:buAutoNum type="arabicPeriod"/>
            </a:pPr>
            <a:r>
              <a:rPr lang="pl-PL" dirty="0"/>
              <a:t>Dla publikacji udostępnionych zgodne ze ścieżką 1 akceptowane są wszystkie licencje CC 4.0.</a:t>
            </a:r>
          </a:p>
          <a:p>
            <a:pPr marL="342900" indent="-342900" algn="just">
              <a:buFont typeface="+mj-lt"/>
              <a:buAutoNum type="arabicPeriod"/>
            </a:pPr>
            <a:r>
              <a:rPr lang="pl-PL" dirty="0"/>
              <a:t>Dla publikacji udostępnionych w ramach ścieżki 2 akceptowane jest embargo na udostępnienie wersji AAM lub </a:t>
            </a:r>
            <a:r>
              <a:rPr lang="pl-PL" dirty="0" err="1"/>
              <a:t>VoR</a:t>
            </a:r>
            <a:r>
              <a:rPr lang="pl-PL" dirty="0"/>
              <a:t> pod warunkiem udostępnienia </a:t>
            </a:r>
            <a:r>
              <a:rPr lang="pl-PL" dirty="0" err="1"/>
              <a:t>preprintu</a:t>
            </a:r>
            <a:r>
              <a:rPr lang="pl-PL" dirty="0"/>
              <a:t> w repozytorium na licencji CC –BY a po upływie embarga wymiany na AAM (radykalizację działań wydawców, którzy w coraz większym zakresie ograniczają swobodę naukowców do dysponowania zaakceptowanymi autorskimi wersjami prac naukowych (Author </a:t>
            </a:r>
            <a:r>
              <a:rPr lang="pl-PL" dirty="0" err="1"/>
              <a:t>Accepted</a:t>
            </a:r>
            <a:r>
              <a:rPr lang="pl-PL" dirty="0"/>
              <a:t> </a:t>
            </a:r>
            <a:r>
              <a:rPr lang="pl-PL" dirty="0" err="1"/>
              <a:t>Manuscript</a:t>
            </a:r>
            <a:r>
              <a:rPr lang="pl-PL" dirty="0"/>
              <a:t>).</a:t>
            </a:r>
          </a:p>
          <a:p>
            <a:pPr marL="342900" indent="-342900" algn="just">
              <a:buFont typeface="+mj-lt"/>
              <a:buAutoNum type="arabicPeriod"/>
            </a:pPr>
            <a:r>
              <a:rPr lang="pl-PL" dirty="0"/>
              <a:t>Dane badawcze można udostępniać na CCO lub CC BY 4.0</a:t>
            </a:r>
          </a:p>
          <a:p>
            <a:pPr marL="342900" indent="-342900" algn="just">
              <a:buFont typeface="+mj-lt"/>
              <a:buAutoNum type="arabicPeriod"/>
            </a:pPr>
            <a:r>
              <a:rPr lang="pl-PL" dirty="0"/>
              <a:t>Koszty kwalifikowalne APC – bez zmian:</a:t>
            </a:r>
          </a:p>
          <a:p>
            <a:pPr marL="1085850" lvl="1" indent="-342900" algn="just">
              <a:buFont typeface="+mj-lt"/>
              <a:buAutoNum type="arabicPeriod"/>
            </a:pPr>
            <a:r>
              <a:rPr lang="pl-PL" sz="1400" dirty="0">
                <a:solidFill>
                  <a:srgbClr val="053A98"/>
                </a:solidFill>
              </a:rPr>
              <a:t>ścieżka 1 – tylko w przypadku opublikowania pracy na licencji CC BY lub w uzasadnionych przypadkach na licencji CC BY ND</a:t>
            </a:r>
          </a:p>
          <a:p>
            <a:pPr marL="1085850" lvl="1" indent="-342900" algn="just">
              <a:buFont typeface="+mj-lt"/>
              <a:buAutoNum type="arabicPeriod"/>
            </a:pPr>
            <a:r>
              <a:rPr lang="pl-PL" sz="1400" dirty="0">
                <a:solidFill>
                  <a:srgbClr val="053A98"/>
                </a:solidFill>
              </a:rPr>
              <a:t>ścieżka 3 tylko dla publikacji opublikowanych na licencjach CC BY, CC BY SA lub w uzasadnionych przypadkach na licencji CC BY ND.</a:t>
            </a:r>
          </a:p>
          <a:p>
            <a:pPr lvl="1" indent="0" algn="just">
              <a:buNone/>
            </a:pPr>
            <a:r>
              <a:rPr lang="pl-PL" sz="1400" dirty="0">
                <a:solidFill>
                  <a:srgbClr val="053A98"/>
                </a:solidFill>
              </a:rPr>
              <a:t> </a:t>
            </a:r>
          </a:p>
        </p:txBody>
      </p:sp>
      <p:sp>
        <p:nvSpPr>
          <p:cNvPr id="9" name="Text Placeholder 9"/>
          <p:cNvSpPr txBox="1">
            <a:spLocks/>
          </p:cNvSpPr>
          <p:nvPr/>
        </p:nvSpPr>
        <p:spPr>
          <a:xfrm>
            <a:off x="230521" y="776608"/>
            <a:ext cx="8729063" cy="726122"/>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pl-PL" sz="1800" b="1" dirty="0">
                <a:solidFill>
                  <a:schemeClr val="tx2"/>
                </a:solidFill>
              </a:rPr>
              <a:t>Złagodzenie Polityki NCN dotycząca otwartego dostępu do publikacji z 10 października 2023 r.  - dla raportów końcowych złożonych do 31.12.2025 r.</a:t>
            </a:r>
            <a:endParaRPr lang="en-US" sz="1800" b="1" i="1" dirty="0">
              <a:solidFill>
                <a:schemeClr val="tx2"/>
              </a:solidFill>
            </a:endParaRPr>
          </a:p>
          <a:p>
            <a:endParaRPr lang="en-US" sz="1400" i="1" dirty="0"/>
          </a:p>
        </p:txBody>
      </p:sp>
    </p:spTree>
    <p:extLst>
      <p:ext uri="{BB962C8B-B14F-4D97-AF65-F5344CB8AC3E}">
        <p14:creationId xmlns:p14="http://schemas.microsoft.com/office/powerpoint/2010/main" val="4080631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12120</TotalTime>
  <Words>3407</Words>
  <Application>Microsoft Office PowerPoint</Application>
  <PresentationFormat>Pokaz na ekranie (16:9)</PresentationFormat>
  <Paragraphs>253</Paragraphs>
  <Slides>22</Slides>
  <Notes>5</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22</vt:i4>
      </vt:variant>
    </vt:vector>
  </HeadingPairs>
  <TitlesOfParts>
    <vt:vector size="28" baseType="lpstr">
      <vt:lpstr>宋体</vt:lpstr>
      <vt:lpstr>Arial</vt:lpstr>
      <vt:lpstr>Calibri</vt:lpstr>
      <vt:lpstr>Times New Roman</vt:lpstr>
      <vt:lpstr>Wingdings</vt:lpstr>
      <vt:lpstr>Office Theme</vt:lpstr>
      <vt:lpstr>Polityki otwartości w nauce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Dziękuję za uwagę</vt:lpstr>
    </vt:vector>
  </TitlesOfParts>
  <Company>Slidetorial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Slidetorial</dc:creator>
  <cp:lastModifiedBy>Dominika Czyżak (dc)</cp:lastModifiedBy>
  <cp:revision>214</cp:revision>
  <cp:lastPrinted>2023-10-23T09:08:15Z</cp:lastPrinted>
  <dcterms:created xsi:type="dcterms:W3CDTF">2016-12-06T12:50:57Z</dcterms:created>
  <dcterms:modified xsi:type="dcterms:W3CDTF">2024-01-22T18:27:13Z</dcterms:modified>
</cp:coreProperties>
</file>